
<file path=[Content_Types].xml><?xml version="1.0" encoding="utf-8"?>
<Types xmlns="http://schemas.openxmlformats.org/package/2006/content-types">
  <Default Extension="png" ContentType="image/png"/>
  <Default Extension="m4a" ContentType="audio/mp4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658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8/12/2019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404040"/>
                </a:solidFill>
                <a:latin typeface="Corbel"/>
                <a:cs typeface="Corbe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404040"/>
                </a:solidFill>
                <a:latin typeface="Corbel"/>
                <a:cs typeface="Corbe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8/12/2019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404040"/>
                </a:solidFill>
                <a:latin typeface="Corbel"/>
                <a:cs typeface="Corbe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8/12/2019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404040"/>
                </a:solidFill>
                <a:latin typeface="Corbel"/>
                <a:cs typeface="Corbe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8/12/2019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8/12/2019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758951"/>
            <a:ext cx="3444240" cy="5331460"/>
          </a:xfrm>
          <a:custGeom>
            <a:avLst/>
            <a:gdLst/>
            <a:ahLst/>
            <a:cxnLst/>
            <a:rect l="l" t="t" r="r" b="b"/>
            <a:pathLst>
              <a:path w="3444240" h="5331460">
                <a:moveTo>
                  <a:pt x="0" y="5330952"/>
                </a:moveTo>
                <a:lnTo>
                  <a:pt x="3444240" y="5330952"/>
                </a:lnTo>
                <a:lnTo>
                  <a:pt x="3444240" y="0"/>
                </a:lnTo>
                <a:lnTo>
                  <a:pt x="0" y="0"/>
                </a:lnTo>
                <a:lnTo>
                  <a:pt x="0" y="5330952"/>
                </a:lnTo>
                <a:close/>
              </a:path>
            </a:pathLst>
          </a:custGeom>
          <a:solidFill>
            <a:srgbClr val="0E6E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1815571" y="758951"/>
            <a:ext cx="376555" cy="5331460"/>
          </a:xfrm>
          <a:custGeom>
            <a:avLst/>
            <a:gdLst/>
            <a:ahLst/>
            <a:cxnLst/>
            <a:rect l="l" t="t" r="r" b="b"/>
            <a:pathLst>
              <a:path w="376554" h="5331460">
                <a:moveTo>
                  <a:pt x="0" y="5330952"/>
                </a:moveTo>
                <a:lnTo>
                  <a:pt x="376427" y="5330952"/>
                </a:lnTo>
                <a:lnTo>
                  <a:pt x="376427" y="0"/>
                </a:lnTo>
                <a:lnTo>
                  <a:pt x="0" y="0"/>
                </a:lnTo>
                <a:lnTo>
                  <a:pt x="0" y="5330952"/>
                </a:lnTo>
                <a:close/>
              </a:path>
            </a:pathLst>
          </a:custGeom>
          <a:solidFill>
            <a:srgbClr val="C7C7C7">
              <a:alpha val="49803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131309" y="1410665"/>
            <a:ext cx="1557020" cy="3314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404040"/>
                </a:solidFill>
                <a:latin typeface="Corbel"/>
                <a:cs typeface="Corbe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234440" y="2526919"/>
            <a:ext cx="9723119" cy="17335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404040"/>
                </a:solidFill>
                <a:latin typeface="Corbel"/>
                <a:cs typeface="Corbe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8/12/2019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62000"/>
            <a:ext cx="9141460" cy="5334000"/>
          </a:xfrm>
          <a:custGeom>
            <a:avLst/>
            <a:gdLst/>
            <a:ahLst/>
            <a:cxnLst/>
            <a:rect l="l" t="t" r="r" b="b"/>
            <a:pathLst>
              <a:path w="9141460" h="5334000">
                <a:moveTo>
                  <a:pt x="0" y="5334000"/>
                </a:moveTo>
                <a:lnTo>
                  <a:pt x="9140952" y="5334000"/>
                </a:lnTo>
                <a:lnTo>
                  <a:pt x="9140952" y="0"/>
                </a:lnTo>
                <a:lnTo>
                  <a:pt x="0" y="0"/>
                </a:lnTo>
                <a:lnTo>
                  <a:pt x="0" y="5334000"/>
                </a:lnTo>
                <a:close/>
              </a:path>
            </a:pathLst>
          </a:custGeom>
          <a:solidFill>
            <a:srgbClr val="0E6E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270492" y="762000"/>
            <a:ext cx="2921635" cy="5334000"/>
          </a:xfrm>
          <a:custGeom>
            <a:avLst/>
            <a:gdLst/>
            <a:ahLst/>
            <a:cxnLst/>
            <a:rect l="l" t="t" r="r" b="b"/>
            <a:pathLst>
              <a:path w="2921634" h="5334000">
                <a:moveTo>
                  <a:pt x="0" y="5334000"/>
                </a:moveTo>
                <a:lnTo>
                  <a:pt x="2921507" y="5334000"/>
                </a:lnTo>
                <a:lnTo>
                  <a:pt x="2921507" y="0"/>
                </a:lnTo>
                <a:lnTo>
                  <a:pt x="0" y="0"/>
                </a:lnTo>
                <a:lnTo>
                  <a:pt x="0" y="5334000"/>
                </a:lnTo>
                <a:close/>
              </a:path>
            </a:pathLst>
          </a:custGeom>
          <a:solidFill>
            <a:srgbClr val="C7C7C7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48892" y="2354961"/>
            <a:ext cx="6430645" cy="17348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6725"/>
              </a:lnSpc>
              <a:spcBef>
                <a:spcPts val="105"/>
              </a:spcBef>
            </a:pPr>
            <a:r>
              <a:rPr sz="5900" b="0" spc="-65" dirty="0">
                <a:solidFill>
                  <a:srgbClr val="FFFFFF"/>
                </a:solidFill>
                <a:latin typeface="Corbel"/>
                <a:cs typeface="Corbel"/>
              </a:rPr>
              <a:t>NUT</a:t>
            </a:r>
            <a:r>
              <a:rPr sz="5900" b="0" spc="-2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5900" b="0" spc="-75" dirty="0">
                <a:solidFill>
                  <a:srgbClr val="FFFFFF"/>
                </a:solidFill>
                <a:latin typeface="Corbel"/>
                <a:cs typeface="Corbel"/>
              </a:rPr>
              <a:t>4210</a:t>
            </a:r>
            <a:endParaRPr sz="5900">
              <a:latin typeface="Corbel"/>
              <a:cs typeface="Corbel"/>
            </a:endParaRPr>
          </a:p>
          <a:p>
            <a:pPr marL="12700">
              <a:lnSpc>
                <a:spcPts val="6725"/>
              </a:lnSpc>
            </a:pPr>
            <a:r>
              <a:rPr sz="5900" b="0" spc="-90" dirty="0">
                <a:solidFill>
                  <a:srgbClr val="FFFFFF"/>
                </a:solidFill>
                <a:latin typeface="Corbel"/>
                <a:cs typeface="Corbel"/>
              </a:rPr>
              <a:t>Community</a:t>
            </a:r>
            <a:r>
              <a:rPr sz="5900" b="0" spc="-3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5900" b="0" spc="-90" dirty="0">
                <a:solidFill>
                  <a:srgbClr val="FFFFFF"/>
                </a:solidFill>
                <a:latin typeface="Corbel"/>
                <a:cs typeface="Corbel"/>
              </a:rPr>
              <a:t>Nutrition</a:t>
            </a:r>
            <a:endParaRPr sz="5900">
              <a:latin typeface="Corbel"/>
              <a:cs typeface="Corbe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79067" y="4533804"/>
            <a:ext cx="3085465" cy="935355"/>
          </a:xfrm>
          <a:prstGeom prst="rect">
            <a:avLst/>
          </a:prstGeom>
        </p:spPr>
        <p:txBody>
          <a:bodyPr vert="horz" wrap="square" lIns="0" tIns="132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40"/>
              </a:spcBef>
            </a:pPr>
            <a:r>
              <a:rPr sz="2200" spc="-5" dirty="0">
                <a:solidFill>
                  <a:srgbClr val="C7E2FA"/>
                </a:solidFill>
                <a:latin typeface="Corbel"/>
                <a:cs typeface="Corbel"/>
              </a:rPr>
              <a:t>Principles of</a:t>
            </a:r>
            <a:r>
              <a:rPr sz="2200" dirty="0">
                <a:solidFill>
                  <a:srgbClr val="C7E2FA"/>
                </a:solidFill>
                <a:latin typeface="Corbel"/>
                <a:cs typeface="Corbel"/>
              </a:rPr>
              <a:t> </a:t>
            </a:r>
            <a:r>
              <a:rPr sz="2200" spc="-10" dirty="0">
                <a:solidFill>
                  <a:srgbClr val="C7E2FA"/>
                </a:solidFill>
                <a:latin typeface="Corbel"/>
                <a:cs typeface="Corbel"/>
              </a:rPr>
              <a:t>Epidemiology</a:t>
            </a:r>
            <a:endParaRPr sz="2200">
              <a:latin typeface="Corbel"/>
              <a:cs typeface="Corbel"/>
            </a:endParaRPr>
          </a:p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sz="2200" spc="-10" dirty="0">
                <a:solidFill>
                  <a:srgbClr val="C7E2FA"/>
                </a:solidFill>
                <a:latin typeface="Corbel"/>
                <a:cs typeface="Corbel"/>
              </a:rPr>
              <a:t>Chapter</a:t>
            </a:r>
            <a:r>
              <a:rPr sz="2200" spc="0" dirty="0">
                <a:solidFill>
                  <a:srgbClr val="C7E2FA"/>
                </a:solidFill>
                <a:latin typeface="Corbel"/>
                <a:cs typeface="Corbel"/>
              </a:rPr>
              <a:t> </a:t>
            </a:r>
            <a:r>
              <a:rPr sz="2200" spc="-5" dirty="0">
                <a:solidFill>
                  <a:srgbClr val="C7E2FA"/>
                </a:solidFill>
                <a:latin typeface="Corbel"/>
                <a:cs typeface="Corbel"/>
              </a:rPr>
              <a:t>2</a:t>
            </a:r>
            <a:endParaRPr sz="2200">
              <a:latin typeface="Corbel"/>
              <a:cs typeface="Corbe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1095" y="6133591"/>
            <a:ext cx="5742305" cy="56832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 marR="5080">
              <a:lnSpc>
                <a:spcPts val="2110"/>
              </a:lnSpc>
              <a:spcBef>
                <a:spcPts val="210"/>
              </a:spcBef>
            </a:pPr>
            <a:r>
              <a:rPr sz="1800" i="1" spc="-5" dirty="0">
                <a:latin typeface="Times New Roman"/>
                <a:cs typeface="Times New Roman"/>
              </a:rPr>
              <a:t>Community </a:t>
            </a:r>
            <a:r>
              <a:rPr sz="1800" i="1" dirty="0">
                <a:latin typeface="Times New Roman"/>
                <a:cs typeface="Times New Roman"/>
              </a:rPr>
              <a:t>Nutrition in Action, An </a:t>
            </a:r>
            <a:r>
              <a:rPr sz="1800" i="1" spc="-15" dirty="0">
                <a:latin typeface="Times New Roman"/>
                <a:cs typeface="Times New Roman"/>
              </a:rPr>
              <a:t>Entrepreneurial</a:t>
            </a:r>
            <a:r>
              <a:rPr sz="1800" i="1" spc="-65" dirty="0">
                <a:latin typeface="Times New Roman"/>
                <a:cs typeface="Times New Roman"/>
              </a:rPr>
              <a:t> </a:t>
            </a:r>
            <a:r>
              <a:rPr sz="1800" i="1" spc="-10" dirty="0">
                <a:latin typeface="Times New Roman"/>
                <a:cs typeface="Times New Roman"/>
              </a:rPr>
              <a:t>Approach</a:t>
            </a:r>
            <a:r>
              <a:rPr sz="1800" spc="-10" dirty="0">
                <a:latin typeface="Times New Roman"/>
                <a:cs typeface="Times New Roman"/>
              </a:rPr>
              <a:t>,  </a:t>
            </a:r>
            <a:r>
              <a:rPr sz="1800" dirty="0">
                <a:latin typeface="Times New Roman"/>
                <a:cs typeface="Times New Roman"/>
              </a:rPr>
              <a:t>7</a:t>
            </a:r>
            <a:r>
              <a:rPr sz="1800" baseline="25462" dirty="0">
                <a:latin typeface="Times New Roman"/>
                <a:cs typeface="Times New Roman"/>
              </a:rPr>
              <a:t>th </a:t>
            </a:r>
            <a:r>
              <a:rPr sz="1800" dirty="0">
                <a:latin typeface="Times New Roman"/>
                <a:cs typeface="Times New Roman"/>
              </a:rPr>
              <a:t>ed. 2016 by Marie Boyle and David</a:t>
            </a:r>
            <a:r>
              <a:rPr sz="1800" spc="-20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Holben.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860792" y="6230111"/>
            <a:ext cx="3810000" cy="3992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Audio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6551"/>
    </mc:Choice>
    <mc:Fallback>
      <p:transition spd="slow" advTm="665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1724" y="2835021"/>
            <a:ext cx="2710815" cy="106807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 marR="5080">
              <a:lnSpc>
                <a:spcPts val="3890"/>
              </a:lnSpc>
              <a:spcBef>
                <a:spcPts val="585"/>
              </a:spcBef>
            </a:pPr>
            <a:r>
              <a:rPr sz="3600" spc="-45" dirty="0">
                <a:solidFill>
                  <a:srgbClr val="FFFFFF"/>
                </a:solidFill>
                <a:latin typeface="Corbel"/>
                <a:cs typeface="Corbel"/>
              </a:rPr>
              <a:t>What </a:t>
            </a:r>
            <a:r>
              <a:rPr sz="3600" spc="-30" dirty="0">
                <a:solidFill>
                  <a:srgbClr val="FFFFFF"/>
                </a:solidFill>
                <a:latin typeface="Corbel"/>
                <a:cs typeface="Corbel"/>
              </a:rPr>
              <a:t>is  </a:t>
            </a:r>
            <a:r>
              <a:rPr sz="3600" spc="-65" dirty="0">
                <a:solidFill>
                  <a:srgbClr val="FFFFFF"/>
                </a:solidFill>
                <a:latin typeface="Corbel"/>
                <a:cs typeface="Corbel"/>
              </a:rPr>
              <a:t>ep</a:t>
            </a:r>
            <a:r>
              <a:rPr sz="3600" spc="-55" dirty="0">
                <a:solidFill>
                  <a:srgbClr val="FFFFFF"/>
                </a:solidFill>
                <a:latin typeface="Corbel"/>
                <a:cs typeface="Corbel"/>
              </a:rPr>
              <a:t>i</a:t>
            </a:r>
            <a:r>
              <a:rPr sz="3600" spc="-60" dirty="0">
                <a:solidFill>
                  <a:srgbClr val="FFFFFF"/>
                </a:solidFill>
                <a:latin typeface="Corbel"/>
                <a:cs typeface="Corbel"/>
              </a:rPr>
              <a:t>d</a:t>
            </a:r>
            <a:r>
              <a:rPr sz="3600" spc="-65" dirty="0">
                <a:solidFill>
                  <a:srgbClr val="FFFFFF"/>
                </a:solidFill>
                <a:latin typeface="Corbel"/>
                <a:cs typeface="Corbel"/>
              </a:rPr>
              <a:t>e</a:t>
            </a:r>
            <a:r>
              <a:rPr sz="3600" spc="-60" dirty="0">
                <a:solidFill>
                  <a:srgbClr val="FFFFFF"/>
                </a:solidFill>
                <a:latin typeface="Corbel"/>
                <a:cs typeface="Corbel"/>
              </a:rPr>
              <a:t>m</a:t>
            </a:r>
            <a:r>
              <a:rPr sz="3600" spc="-55" dirty="0">
                <a:solidFill>
                  <a:srgbClr val="FFFFFF"/>
                </a:solidFill>
                <a:latin typeface="Corbel"/>
                <a:cs typeface="Corbel"/>
              </a:rPr>
              <a:t>i</a:t>
            </a:r>
            <a:r>
              <a:rPr sz="3600" spc="-60" dirty="0">
                <a:solidFill>
                  <a:srgbClr val="FFFFFF"/>
                </a:solidFill>
                <a:latin typeface="Corbel"/>
                <a:cs typeface="Corbel"/>
              </a:rPr>
              <a:t>o</a:t>
            </a:r>
            <a:r>
              <a:rPr sz="3600" spc="-55" dirty="0">
                <a:solidFill>
                  <a:srgbClr val="FFFFFF"/>
                </a:solidFill>
                <a:latin typeface="Corbel"/>
                <a:cs typeface="Corbel"/>
              </a:rPr>
              <a:t>l</a:t>
            </a:r>
            <a:r>
              <a:rPr sz="3600" spc="-60" dirty="0">
                <a:solidFill>
                  <a:srgbClr val="FFFFFF"/>
                </a:solidFill>
                <a:latin typeface="Corbel"/>
                <a:cs typeface="Corbel"/>
              </a:rPr>
              <a:t>o</a:t>
            </a:r>
            <a:r>
              <a:rPr sz="3600" spc="-65" dirty="0">
                <a:solidFill>
                  <a:srgbClr val="FFFFFF"/>
                </a:solidFill>
                <a:latin typeface="Corbel"/>
                <a:cs typeface="Corbel"/>
              </a:rPr>
              <a:t>g</a:t>
            </a:r>
            <a:r>
              <a:rPr sz="3600" spc="-135" dirty="0">
                <a:solidFill>
                  <a:srgbClr val="FFFFFF"/>
                </a:solidFill>
                <a:latin typeface="Corbel"/>
                <a:cs typeface="Corbel"/>
              </a:rPr>
              <a:t>y</a:t>
            </a:r>
            <a:r>
              <a:rPr sz="3600" dirty="0">
                <a:solidFill>
                  <a:srgbClr val="FFFFFF"/>
                </a:solidFill>
                <a:latin typeface="Corbel"/>
                <a:cs typeface="Corbel"/>
              </a:rPr>
              <a:t>?</a:t>
            </a:r>
            <a:endParaRPr sz="3600">
              <a:latin typeface="Corbel"/>
              <a:cs typeface="Corbe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948429" y="1882876"/>
            <a:ext cx="7141209" cy="2900680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060"/>
              </a:spcBef>
              <a:buClr>
                <a:srgbClr val="0E6EC5"/>
              </a:buClr>
              <a:buFont typeface="Wingdings 2"/>
              <a:buChar char=""/>
              <a:tabLst>
                <a:tab pos="195580" algn="l"/>
              </a:tabLst>
            </a:pP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Derived from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the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Greek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word </a:t>
            </a:r>
            <a:r>
              <a:rPr sz="2000" i="1" spc="-5" dirty="0">
                <a:solidFill>
                  <a:srgbClr val="404040"/>
                </a:solidFill>
                <a:latin typeface="Corbel"/>
                <a:cs typeface="Corbel"/>
              </a:rPr>
              <a:t>epidemic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meaning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“upon the</a:t>
            </a:r>
            <a:r>
              <a:rPr sz="2000" spc="-9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people”</a:t>
            </a:r>
            <a:endParaRPr sz="2000">
              <a:latin typeface="Corbel"/>
              <a:cs typeface="Corbel"/>
            </a:endParaRPr>
          </a:p>
          <a:p>
            <a:pPr marL="195580" indent="-182880">
              <a:lnSpc>
                <a:spcPts val="2280"/>
              </a:lnSpc>
              <a:spcBef>
                <a:spcPts val="960"/>
              </a:spcBef>
              <a:buClr>
                <a:srgbClr val="0E6EC5"/>
              </a:buClr>
              <a:buFont typeface="Wingdings 2"/>
              <a:buChar char=""/>
              <a:tabLst>
                <a:tab pos="195580" algn="l"/>
              </a:tabLst>
            </a:pP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The study of the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determinants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of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health-related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states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in specified</a:t>
            </a:r>
            <a:endParaRPr sz="2000">
              <a:latin typeface="Corbel"/>
              <a:cs typeface="Corbel"/>
            </a:endParaRPr>
          </a:p>
          <a:p>
            <a:pPr marL="195580">
              <a:lnSpc>
                <a:spcPts val="2280"/>
              </a:lnSpc>
            </a:pP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populations</a:t>
            </a:r>
            <a:endParaRPr sz="2000">
              <a:latin typeface="Corbel"/>
              <a:cs typeface="Corbel"/>
            </a:endParaRPr>
          </a:p>
          <a:p>
            <a:pPr marL="195580" indent="-182880">
              <a:lnSpc>
                <a:spcPct val="100000"/>
              </a:lnSpc>
              <a:spcBef>
                <a:spcPts val="960"/>
              </a:spcBef>
              <a:buClr>
                <a:srgbClr val="0E6EC5"/>
              </a:buClr>
              <a:buFont typeface="Wingdings 2"/>
              <a:buChar char=""/>
              <a:tabLst>
                <a:tab pos="195580" algn="l"/>
              </a:tabLst>
            </a:pP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Initially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used to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assess infectious</a:t>
            </a:r>
            <a:r>
              <a:rPr sz="2000" spc="-5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diseases</a:t>
            </a:r>
            <a:endParaRPr sz="2000">
              <a:latin typeface="Corbel"/>
              <a:cs typeface="Corbel"/>
            </a:endParaRPr>
          </a:p>
          <a:p>
            <a:pPr marL="698500" marR="41910" lvl="1" indent="-182880">
              <a:lnSpc>
                <a:spcPts val="1939"/>
              </a:lnSpc>
              <a:spcBef>
                <a:spcPts val="340"/>
              </a:spcBef>
              <a:buClr>
                <a:srgbClr val="0E6EC5"/>
              </a:buClr>
              <a:buFont typeface="Wingdings 2"/>
              <a:buChar char=""/>
              <a:tabLst>
                <a:tab pos="698500" algn="l"/>
              </a:tabLst>
            </a:pPr>
            <a:r>
              <a:rPr sz="1800" spc="-35" dirty="0">
                <a:solidFill>
                  <a:srgbClr val="404040"/>
                </a:solidFill>
                <a:latin typeface="Corbel"/>
                <a:cs typeface="Corbel"/>
              </a:rPr>
              <a:t>Dr. </a:t>
            </a:r>
            <a:r>
              <a:rPr sz="1800" dirty="0">
                <a:solidFill>
                  <a:srgbClr val="404040"/>
                </a:solidFill>
                <a:latin typeface="Corbel"/>
                <a:cs typeface="Corbel"/>
              </a:rPr>
              <a:t>John Snow </a:t>
            </a:r>
            <a:r>
              <a:rPr sz="1800" spc="-5" dirty="0">
                <a:solidFill>
                  <a:srgbClr val="404040"/>
                </a:solidFill>
                <a:latin typeface="Corbel"/>
                <a:cs typeface="Corbel"/>
              </a:rPr>
              <a:t>discovered the </a:t>
            </a:r>
            <a:r>
              <a:rPr sz="1800" dirty="0">
                <a:solidFill>
                  <a:srgbClr val="404040"/>
                </a:solidFill>
                <a:latin typeface="Corbel"/>
                <a:cs typeface="Corbel"/>
              </a:rPr>
              <a:t>link between </a:t>
            </a:r>
            <a:r>
              <a:rPr sz="1800" spc="-5" dirty="0">
                <a:solidFill>
                  <a:srgbClr val="404040"/>
                </a:solidFill>
                <a:latin typeface="Corbel"/>
                <a:cs typeface="Corbel"/>
              </a:rPr>
              <a:t>contaminated </a:t>
            </a:r>
            <a:r>
              <a:rPr sz="1800" dirty="0">
                <a:solidFill>
                  <a:srgbClr val="404040"/>
                </a:solidFill>
                <a:latin typeface="Corbel"/>
                <a:cs typeface="Corbel"/>
              </a:rPr>
              <a:t>water </a:t>
            </a:r>
            <a:r>
              <a:rPr sz="1800" spc="-5" dirty="0">
                <a:solidFill>
                  <a:srgbClr val="404040"/>
                </a:solidFill>
                <a:latin typeface="Corbel"/>
                <a:cs typeface="Corbel"/>
              </a:rPr>
              <a:t>and  cholera </a:t>
            </a:r>
            <a:r>
              <a:rPr sz="1800" dirty="0">
                <a:solidFill>
                  <a:srgbClr val="404040"/>
                </a:solidFill>
                <a:latin typeface="Corbel"/>
                <a:cs typeface="Corbel"/>
              </a:rPr>
              <a:t>in</a:t>
            </a:r>
            <a:r>
              <a:rPr sz="1800" spc="-1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orbel"/>
                <a:cs typeface="Corbel"/>
              </a:rPr>
              <a:t>London</a:t>
            </a:r>
            <a:endParaRPr sz="1800">
              <a:latin typeface="Corbel"/>
              <a:cs typeface="Corbel"/>
            </a:endParaRPr>
          </a:p>
          <a:p>
            <a:pPr marL="698500" lvl="1" indent="-182880">
              <a:lnSpc>
                <a:spcPct val="100000"/>
              </a:lnSpc>
              <a:spcBef>
                <a:spcPts val="360"/>
              </a:spcBef>
              <a:buClr>
                <a:srgbClr val="0E6EC5"/>
              </a:buClr>
              <a:buFont typeface="Wingdings 2"/>
              <a:buChar char=""/>
              <a:tabLst>
                <a:tab pos="698500" algn="l"/>
              </a:tabLst>
            </a:pPr>
            <a:r>
              <a:rPr sz="1800" spc="-5" dirty="0">
                <a:solidFill>
                  <a:srgbClr val="404040"/>
                </a:solidFill>
                <a:latin typeface="Corbel"/>
                <a:cs typeface="Corbel"/>
              </a:rPr>
              <a:t>Conducted </a:t>
            </a:r>
            <a:r>
              <a:rPr sz="1800" dirty="0">
                <a:solidFill>
                  <a:srgbClr val="404040"/>
                </a:solidFill>
                <a:latin typeface="Corbel"/>
                <a:cs typeface="Corbel"/>
              </a:rPr>
              <a:t>interviews-prior </a:t>
            </a:r>
            <a:r>
              <a:rPr sz="1800" spc="-5" dirty="0">
                <a:solidFill>
                  <a:srgbClr val="404040"/>
                </a:solidFill>
                <a:latin typeface="Corbel"/>
                <a:cs typeface="Corbel"/>
              </a:rPr>
              <a:t>to this had thought </a:t>
            </a:r>
            <a:r>
              <a:rPr sz="1800" dirty="0">
                <a:solidFill>
                  <a:srgbClr val="404040"/>
                </a:solidFill>
                <a:latin typeface="Corbel"/>
                <a:cs typeface="Corbel"/>
              </a:rPr>
              <a:t>it </a:t>
            </a:r>
            <a:r>
              <a:rPr sz="1800" spc="-5" dirty="0">
                <a:solidFill>
                  <a:srgbClr val="404040"/>
                </a:solidFill>
                <a:latin typeface="Corbel"/>
                <a:cs typeface="Corbel"/>
              </a:rPr>
              <a:t>was </a:t>
            </a:r>
            <a:r>
              <a:rPr sz="1800" dirty="0">
                <a:solidFill>
                  <a:srgbClr val="404040"/>
                </a:solidFill>
                <a:latin typeface="Corbel"/>
                <a:cs typeface="Corbel"/>
              </a:rPr>
              <a:t>from</a:t>
            </a:r>
            <a:r>
              <a:rPr sz="1800" spc="-1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orbel"/>
                <a:cs typeface="Corbel"/>
              </a:rPr>
              <a:t>air</a:t>
            </a:r>
            <a:endParaRPr sz="1800">
              <a:latin typeface="Corbel"/>
              <a:cs typeface="Corbel"/>
            </a:endParaRPr>
          </a:p>
          <a:p>
            <a:pPr marL="195580" indent="-182880">
              <a:lnSpc>
                <a:spcPct val="100000"/>
              </a:lnSpc>
              <a:spcBef>
                <a:spcPts val="1255"/>
              </a:spcBef>
              <a:buClr>
                <a:srgbClr val="0E6EC5"/>
              </a:buClr>
              <a:buFont typeface="Wingdings 2"/>
              <a:buChar char=""/>
              <a:tabLst>
                <a:tab pos="195580" algn="l"/>
              </a:tabLst>
            </a:pP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Now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also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used to understand chronic</a:t>
            </a:r>
            <a:r>
              <a:rPr sz="2000" spc="-5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diseases</a:t>
            </a:r>
            <a:endParaRPr sz="2000">
              <a:latin typeface="Corbel"/>
              <a:cs typeface="Corbel"/>
            </a:endParaRP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6978"/>
    </mc:Choice>
    <mc:Fallback>
      <p:transition spd="slow" advTm="1069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1724" y="2588133"/>
            <a:ext cx="2952750" cy="156210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 marR="5080">
              <a:lnSpc>
                <a:spcPts val="3890"/>
              </a:lnSpc>
              <a:spcBef>
                <a:spcPts val="585"/>
              </a:spcBef>
            </a:pPr>
            <a:r>
              <a:rPr sz="3600" b="0" spc="-45" dirty="0">
                <a:solidFill>
                  <a:srgbClr val="FFFFFF"/>
                </a:solidFill>
                <a:latin typeface="Corbel"/>
                <a:cs typeface="Corbel"/>
              </a:rPr>
              <a:t>How </a:t>
            </a:r>
            <a:r>
              <a:rPr sz="3600" b="0" spc="-30" dirty="0">
                <a:solidFill>
                  <a:srgbClr val="FFFFFF"/>
                </a:solidFill>
                <a:latin typeface="Corbel"/>
                <a:cs typeface="Corbel"/>
              </a:rPr>
              <a:t>is  </a:t>
            </a:r>
            <a:r>
              <a:rPr sz="3600" b="0" spc="-70" dirty="0">
                <a:solidFill>
                  <a:srgbClr val="FFFFFF"/>
                </a:solidFill>
                <a:latin typeface="Corbel"/>
                <a:cs typeface="Corbel"/>
              </a:rPr>
              <a:t>E</a:t>
            </a:r>
            <a:r>
              <a:rPr sz="3600" b="0" spc="-65" dirty="0">
                <a:solidFill>
                  <a:srgbClr val="FFFFFF"/>
                </a:solidFill>
                <a:latin typeface="Corbel"/>
                <a:cs typeface="Corbel"/>
              </a:rPr>
              <a:t>p</a:t>
            </a:r>
            <a:r>
              <a:rPr sz="3600" b="0" spc="-55" dirty="0">
                <a:solidFill>
                  <a:srgbClr val="FFFFFF"/>
                </a:solidFill>
                <a:latin typeface="Corbel"/>
                <a:cs typeface="Corbel"/>
              </a:rPr>
              <a:t>i</a:t>
            </a:r>
            <a:r>
              <a:rPr sz="3600" b="0" spc="-60" dirty="0">
                <a:solidFill>
                  <a:srgbClr val="FFFFFF"/>
                </a:solidFill>
                <a:latin typeface="Corbel"/>
                <a:cs typeface="Corbel"/>
              </a:rPr>
              <a:t>d</a:t>
            </a:r>
            <a:r>
              <a:rPr sz="3600" b="0" spc="-65" dirty="0">
                <a:solidFill>
                  <a:srgbClr val="FFFFFF"/>
                </a:solidFill>
                <a:latin typeface="Corbel"/>
                <a:cs typeface="Corbel"/>
              </a:rPr>
              <a:t>e</a:t>
            </a:r>
            <a:r>
              <a:rPr sz="3600" b="0" spc="-60" dirty="0">
                <a:solidFill>
                  <a:srgbClr val="FFFFFF"/>
                </a:solidFill>
                <a:latin typeface="Corbel"/>
                <a:cs typeface="Corbel"/>
              </a:rPr>
              <a:t>m</a:t>
            </a:r>
            <a:r>
              <a:rPr sz="3600" b="0" spc="-55" dirty="0">
                <a:solidFill>
                  <a:srgbClr val="FFFFFF"/>
                </a:solidFill>
                <a:latin typeface="Corbel"/>
                <a:cs typeface="Corbel"/>
              </a:rPr>
              <a:t>i</a:t>
            </a:r>
            <a:r>
              <a:rPr sz="3600" b="0" spc="-60" dirty="0">
                <a:solidFill>
                  <a:srgbClr val="FFFFFF"/>
                </a:solidFill>
                <a:latin typeface="Corbel"/>
                <a:cs typeface="Corbel"/>
              </a:rPr>
              <a:t>o</a:t>
            </a:r>
            <a:r>
              <a:rPr sz="3600" b="0" spc="-55" dirty="0">
                <a:solidFill>
                  <a:srgbClr val="FFFFFF"/>
                </a:solidFill>
                <a:latin typeface="Corbel"/>
                <a:cs typeface="Corbel"/>
              </a:rPr>
              <a:t>l</a:t>
            </a:r>
            <a:r>
              <a:rPr sz="3600" b="0" spc="-60" dirty="0">
                <a:solidFill>
                  <a:srgbClr val="FFFFFF"/>
                </a:solidFill>
                <a:latin typeface="Corbel"/>
                <a:cs typeface="Corbel"/>
              </a:rPr>
              <a:t>o</a:t>
            </a:r>
            <a:r>
              <a:rPr sz="3600" b="0" spc="-65" dirty="0">
                <a:solidFill>
                  <a:srgbClr val="FFFFFF"/>
                </a:solidFill>
                <a:latin typeface="Corbel"/>
                <a:cs typeface="Corbel"/>
              </a:rPr>
              <a:t>g</a:t>
            </a:r>
            <a:r>
              <a:rPr sz="3600" b="0" spc="-55" dirty="0">
                <a:solidFill>
                  <a:srgbClr val="FFFFFF"/>
                </a:solidFill>
                <a:latin typeface="Corbel"/>
                <a:cs typeface="Corbel"/>
              </a:rPr>
              <a:t>i</a:t>
            </a:r>
            <a:r>
              <a:rPr sz="3600" b="0" spc="-60" dirty="0">
                <a:solidFill>
                  <a:srgbClr val="FFFFFF"/>
                </a:solidFill>
                <a:latin typeface="Corbel"/>
                <a:cs typeface="Corbel"/>
              </a:rPr>
              <a:t>c</a:t>
            </a:r>
            <a:r>
              <a:rPr sz="3600" b="0" spc="-65" dirty="0">
                <a:solidFill>
                  <a:srgbClr val="FFFFFF"/>
                </a:solidFill>
                <a:latin typeface="Corbel"/>
                <a:cs typeface="Corbel"/>
              </a:rPr>
              <a:t>a</a:t>
            </a:r>
            <a:r>
              <a:rPr sz="3600" b="0" dirty="0">
                <a:solidFill>
                  <a:srgbClr val="FFFFFF"/>
                </a:solidFill>
                <a:latin typeface="Corbel"/>
                <a:cs typeface="Corbel"/>
              </a:rPr>
              <a:t>l  </a:t>
            </a:r>
            <a:r>
              <a:rPr sz="3600" b="0" spc="-50" dirty="0">
                <a:solidFill>
                  <a:srgbClr val="FFFFFF"/>
                </a:solidFill>
                <a:latin typeface="Corbel"/>
                <a:cs typeface="Corbel"/>
              </a:rPr>
              <a:t>Data</a:t>
            </a:r>
            <a:r>
              <a:rPr sz="3600" b="0" spc="-2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600" b="0" spc="-55" dirty="0">
                <a:solidFill>
                  <a:srgbClr val="FFFFFF"/>
                </a:solidFill>
                <a:latin typeface="Corbel"/>
                <a:cs typeface="Corbel"/>
              </a:rPr>
              <a:t>Used?</a:t>
            </a:r>
            <a:endParaRPr sz="3600">
              <a:latin typeface="Corbel"/>
              <a:cs typeface="Corbe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948429" y="2526919"/>
            <a:ext cx="6857365" cy="1733550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95580" marR="370205" indent="-182880">
              <a:lnSpc>
                <a:spcPts val="2160"/>
              </a:lnSpc>
              <a:spcBef>
                <a:spcPts val="375"/>
              </a:spcBef>
              <a:buClr>
                <a:srgbClr val="0E6EC5"/>
              </a:buClr>
              <a:buFont typeface="Wingdings 2"/>
              <a:buChar char=""/>
              <a:tabLst>
                <a:tab pos="195580" algn="l"/>
              </a:tabLst>
            </a:pPr>
            <a:r>
              <a:rPr sz="2000" spc="-65" dirty="0">
                <a:solidFill>
                  <a:srgbClr val="404040"/>
                </a:solidFill>
                <a:latin typeface="Corbel"/>
                <a:cs typeface="Corbel"/>
              </a:rPr>
              <a:t>To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understand the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relationship between a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health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problem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or 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disease and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the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population</a:t>
            </a:r>
            <a:r>
              <a:rPr sz="2000" spc="-6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orbel"/>
                <a:cs typeface="Corbel"/>
              </a:rPr>
              <a:t>(distribution)</a:t>
            </a:r>
            <a:endParaRPr sz="2000">
              <a:latin typeface="Corbel"/>
              <a:cs typeface="Corbel"/>
            </a:endParaRPr>
          </a:p>
          <a:p>
            <a:pPr marL="195580" indent="-182880">
              <a:lnSpc>
                <a:spcPct val="100000"/>
              </a:lnSpc>
              <a:spcBef>
                <a:spcPts val="930"/>
              </a:spcBef>
              <a:buClr>
                <a:srgbClr val="0E6EC5"/>
              </a:buClr>
              <a:buFont typeface="Wingdings 2"/>
              <a:buChar char=""/>
              <a:tabLst>
                <a:tab pos="195580" algn="l"/>
              </a:tabLst>
            </a:pP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Causes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and factors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that affect the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risk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of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disease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(determinants)</a:t>
            </a:r>
            <a:endParaRPr sz="2000">
              <a:latin typeface="Corbel"/>
              <a:cs typeface="Corbel"/>
            </a:endParaRPr>
          </a:p>
          <a:p>
            <a:pPr marL="195580" indent="-182880">
              <a:lnSpc>
                <a:spcPts val="2280"/>
              </a:lnSpc>
              <a:spcBef>
                <a:spcPts val="960"/>
              </a:spcBef>
              <a:buClr>
                <a:srgbClr val="0E6EC5"/>
              </a:buClr>
              <a:buFont typeface="Wingdings 2"/>
              <a:buChar char=""/>
              <a:tabLst>
                <a:tab pos="195580" algn="l"/>
              </a:tabLst>
            </a:pP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Can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also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be used to understand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whether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health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problems</a:t>
            </a:r>
            <a:r>
              <a:rPr sz="2000" spc="-1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are</a:t>
            </a:r>
            <a:endParaRPr sz="2000">
              <a:latin typeface="Corbel"/>
              <a:cs typeface="Corbel"/>
            </a:endParaRPr>
          </a:p>
          <a:p>
            <a:pPr marL="195580">
              <a:lnSpc>
                <a:spcPts val="2280"/>
              </a:lnSpc>
            </a:pP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getting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better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or worse</a:t>
            </a:r>
            <a:endParaRPr sz="2000">
              <a:latin typeface="Corbel"/>
              <a:cs typeface="Corbel"/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2072"/>
    </mc:Choice>
    <mc:Fallback>
      <p:transition spd="slow" advTm="620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1724" y="2835021"/>
            <a:ext cx="2548255" cy="106807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 marR="5080">
              <a:lnSpc>
                <a:spcPts val="3890"/>
              </a:lnSpc>
              <a:spcBef>
                <a:spcPts val="585"/>
              </a:spcBef>
            </a:pPr>
            <a:r>
              <a:rPr sz="3600" spc="-65" dirty="0">
                <a:solidFill>
                  <a:srgbClr val="FFFFFF"/>
                </a:solidFill>
                <a:latin typeface="Corbel"/>
                <a:cs typeface="Corbel"/>
              </a:rPr>
              <a:t>Deter</a:t>
            </a:r>
            <a:r>
              <a:rPr sz="3600" spc="-60" dirty="0">
                <a:solidFill>
                  <a:srgbClr val="FFFFFF"/>
                </a:solidFill>
                <a:latin typeface="Corbel"/>
                <a:cs typeface="Corbel"/>
              </a:rPr>
              <a:t>m</a:t>
            </a:r>
            <a:r>
              <a:rPr sz="3600" spc="-55" dirty="0">
                <a:solidFill>
                  <a:srgbClr val="FFFFFF"/>
                </a:solidFill>
                <a:latin typeface="Corbel"/>
                <a:cs typeface="Corbel"/>
              </a:rPr>
              <a:t>i</a:t>
            </a:r>
            <a:r>
              <a:rPr sz="3600" spc="-65" dirty="0">
                <a:solidFill>
                  <a:srgbClr val="FFFFFF"/>
                </a:solidFill>
                <a:latin typeface="Corbel"/>
                <a:cs typeface="Corbel"/>
              </a:rPr>
              <a:t>nant</a:t>
            </a:r>
            <a:r>
              <a:rPr sz="3600" dirty="0">
                <a:solidFill>
                  <a:srgbClr val="FFFFFF"/>
                </a:solidFill>
                <a:latin typeface="Corbel"/>
                <a:cs typeface="Corbel"/>
              </a:rPr>
              <a:t>s  </a:t>
            </a:r>
            <a:r>
              <a:rPr sz="3600" spc="-30" dirty="0">
                <a:solidFill>
                  <a:srgbClr val="FFFFFF"/>
                </a:solidFill>
                <a:latin typeface="Corbel"/>
                <a:cs typeface="Corbel"/>
              </a:rPr>
              <a:t>of</a:t>
            </a:r>
            <a:r>
              <a:rPr sz="3600" spc="-12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600" spc="-55" dirty="0">
                <a:solidFill>
                  <a:srgbClr val="FFFFFF"/>
                </a:solidFill>
                <a:latin typeface="Corbel"/>
                <a:cs typeface="Corbel"/>
              </a:rPr>
              <a:t>Disease</a:t>
            </a:r>
            <a:endParaRPr sz="3600">
              <a:latin typeface="Corbel"/>
              <a:cs typeface="Corbe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948429" y="2478151"/>
            <a:ext cx="7010400" cy="13671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05"/>
              </a:spcBef>
              <a:buClr>
                <a:srgbClr val="0E6EC5"/>
              </a:buClr>
              <a:buFont typeface="Wingdings 2"/>
              <a:buChar char=""/>
              <a:tabLst>
                <a:tab pos="195580" algn="l"/>
              </a:tabLst>
            </a:pPr>
            <a:r>
              <a:rPr sz="2000" b="1" spc="-5" dirty="0">
                <a:solidFill>
                  <a:srgbClr val="404040"/>
                </a:solidFill>
                <a:latin typeface="Corbel"/>
                <a:cs typeface="Corbel"/>
              </a:rPr>
              <a:t>Host</a:t>
            </a:r>
            <a:r>
              <a:rPr sz="2000" b="1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000" b="1" spc="-5" dirty="0">
                <a:solidFill>
                  <a:srgbClr val="404040"/>
                </a:solidFill>
                <a:latin typeface="Corbel"/>
                <a:cs typeface="Corbel"/>
              </a:rPr>
              <a:t>factors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:</a:t>
            </a:r>
            <a:endParaRPr sz="2000">
              <a:latin typeface="Corbel"/>
              <a:cs typeface="Corbel"/>
            </a:endParaRPr>
          </a:p>
          <a:p>
            <a:pPr marL="698500" lvl="1" indent="-182880">
              <a:lnSpc>
                <a:spcPct val="100000"/>
              </a:lnSpc>
              <a:spcBef>
                <a:spcPts val="90"/>
              </a:spcBef>
              <a:buClr>
                <a:srgbClr val="0E6EC5"/>
              </a:buClr>
              <a:buFont typeface="Wingdings 2"/>
              <a:buChar char=""/>
              <a:tabLst>
                <a:tab pos="698500" algn="l"/>
              </a:tabLst>
            </a:pPr>
            <a:r>
              <a:rPr sz="1800" spc="-5" dirty="0">
                <a:solidFill>
                  <a:srgbClr val="404040"/>
                </a:solidFill>
                <a:latin typeface="Corbel"/>
                <a:cs typeface="Corbel"/>
              </a:rPr>
              <a:t>age, </a:t>
            </a:r>
            <a:r>
              <a:rPr sz="1800" dirty="0">
                <a:solidFill>
                  <a:srgbClr val="404040"/>
                </a:solidFill>
                <a:latin typeface="Corbel"/>
                <a:cs typeface="Corbel"/>
              </a:rPr>
              <a:t>sex, </a:t>
            </a:r>
            <a:r>
              <a:rPr sz="1800" spc="-5" dirty="0">
                <a:solidFill>
                  <a:srgbClr val="404040"/>
                </a:solidFill>
                <a:latin typeface="Corbel"/>
                <a:cs typeface="Corbel"/>
              </a:rPr>
              <a:t>race, </a:t>
            </a:r>
            <a:r>
              <a:rPr sz="1800" dirty="0">
                <a:solidFill>
                  <a:srgbClr val="404040"/>
                </a:solidFill>
                <a:latin typeface="Corbel"/>
                <a:cs typeface="Corbel"/>
              </a:rPr>
              <a:t>genetic </a:t>
            </a:r>
            <a:r>
              <a:rPr sz="1800" spc="-10" dirty="0">
                <a:solidFill>
                  <a:srgbClr val="404040"/>
                </a:solidFill>
                <a:latin typeface="Corbel"/>
                <a:cs typeface="Corbel"/>
              </a:rPr>
              <a:t>makeup, </a:t>
            </a:r>
            <a:r>
              <a:rPr sz="1800" spc="-5" dirty="0">
                <a:solidFill>
                  <a:srgbClr val="404040"/>
                </a:solidFill>
                <a:latin typeface="Corbel"/>
                <a:cs typeface="Corbel"/>
              </a:rPr>
              <a:t>nutrition status, </a:t>
            </a:r>
            <a:r>
              <a:rPr sz="1800" dirty="0">
                <a:solidFill>
                  <a:srgbClr val="404040"/>
                </a:solidFill>
                <a:latin typeface="Corbel"/>
                <a:cs typeface="Corbel"/>
              </a:rPr>
              <a:t>physiological</a:t>
            </a:r>
            <a:r>
              <a:rPr sz="1800" spc="-2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orbel"/>
                <a:cs typeface="Corbel"/>
              </a:rPr>
              <a:t>state</a:t>
            </a:r>
            <a:endParaRPr sz="1800">
              <a:latin typeface="Corbel"/>
              <a:cs typeface="Corbel"/>
            </a:endParaRPr>
          </a:p>
          <a:p>
            <a:pPr marL="195580" indent="-182880">
              <a:lnSpc>
                <a:spcPct val="100000"/>
              </a:lnSpc>
              <a:spcBef>
                <a:spcPts val="1255"/>
              </a:spcBef>
              <a:buClr>
                <a:srgbClr val="0E6EC5"/>
              </a:buClr>
              <a:buFont typeface="Wingdings 2"/>
              <a:buChar char=""/>
              <a:tabLst>
                <a:tab pos="195580" algn="l"/>
              </a:tabLst>
            </a:pPr>
            <a:r>
              <a:rPr sz="2000" b="1" dirty="0">
                <a:solidFill>
                  <a:srgbClr val="404040"/>
                </a:solidFill>
                <a:latin typeface="Corbel"/>
                <a:cs typeface="Corbel"/>
              </a:rPr>
              <a:t>Environmental</a:t>
            </a:r>
            <a:r>
              <a:rPr sz="2000" b="1" spc="-3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000" b="1" spc="-5" dirty="0">
                <a:solidFill>
                  <a:srgbClr val="404040"/>
                </a:solidFill>
                <a:latin typeface="Corbel"/>
                <a:cs typeface="Corbel"/>
              </a:rPr>
              <a:t>factors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:</a:t>
            </a:r>
            <a:endParaRPr sz="2000">
              <a:latin typeface="Corbel"/>
              <a:cs typeface="Corbel"/>
            </a:endParaRPr>
          </a:p>
          <a:p>
            <a:pPr marL="698500" lvl="1" indent="-182880">
              <a:lnSpc>
                <a:spcPct val="100000"/>
              </a:lnSpc>
              <a:spcBef>
                <a:spcPts val="90"/>
              </a:spcBef>
              <a:buClr>
                <a:srgbClr val="0E6EC5"/>
              </a:buClr>
              <a:buFont typeface="Wingdings 2"/>
              <a:buChar char=""/>
              <a:tabLst>
                <a:tab pos="698500" algn="l"/>
              </a:tabLst>
            </a:pPr>
            <a:r>
              <a:rPr sz="1800" dirty="0">
                <a:solidFill>
                  <a:srgbClr val="404040"/>
                </a:solidFill>
                <a:latin typeface="Corbel"/>
                <a:cs typeface="Corbel"/>
              </a:rPr>
              <a:t>living </a:t>
            </a:r>
            <a:r>
              <a:rPr sz="1800" spc="-5" dirty="0">
                <a:solidFill>
                  <a:srgbClr val="404040"/>
                </a:solidFill>
                <a:latin typeface="Corbel"/>
                <a:cs typeface="Corbel"/>
              </a:rPr>
              <a:t>conditions, occupation, geographical location </a:t>
            </a:r>
            <a:r>
              <a:rPr sz="1800" dirty="0">
                <a:solidFill>
                  <a:srgbClr val="404040"/>
                </a:solidFill>
                <a:latin typeface="Corbel"/>
                <a:cs typeface="Corbel"/>
              </a:rPr>
              <a:t>and</a:t>
            </a:r>
            <a:r>
              <a:rPr sz="1800" spc="-5" dirty="0">
                <a:solidFill>
                  <a:srgbClr val="404040"/>
                </a:solidFill>
                <a:latin typeface="Corbel"/>
                <a:cs typeface="Corbel"/>
              </a:rPr>
              <a:t> lifestyle</a:t>
            </a:r>
            <a:endParaRPr sz="1800">
              <a:latin typeface="Corbel"/>
              <a:cs typeface="Corbel"/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6995"/>
    </mc:Choice>
    <mc:Fallback>
      <p:transition spd="slow" advTm="669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1724" y="2835021"/>
            <a:ext cx="2310130" cy="106807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 marR="5080">
              <a:lnSpc>
                <a:spcPts val="3890"/>
              </a:lnSpc>
              <a:spcBef>
                <a:spcPts val="585"/>
              </a:spcBef>
            </a:pPr>
            <a:r>
              <a:rPr sz="3600" spc="-55" dirty="0">
                <a:solidFill>
                  <a:srgbClr val="FFFFFF"/>
                </a:solidFill>
                <a:latin typeface="Corbel"/>
                <a:cs typeface="Corbel"/>
              </a:rPr>
              <a:t>Epidemic</a:t>
            </a:r>
            <a:r>
              <a:rPr sz="3600" spc="-204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600" spc="-40" dirty="0">
                <a:solidFill>
                  <a:srgbClr val="FFFFFF"/>
                </a:solidFill>
                <a:latin typeface="Corbel"/>
                <a:cs typeface="Corbel"/>
              </a:rPr>
              <a:t>vs.  </a:t>
            </a:r>
            <a:r>
              <a:rPr sz="3600" spc="-55" dirty="0">
                <a:solidFill>
                  <a:srgbClr val="FFFFFF"/>
                </a:solidFill>
                <a:latin typeface="Corbel"/>
                <a:cs typeface="Corbel"/>
              </a:rPr>
              <a:t>Pandemic</a:t>
            </a:r>
            <a:endParaRPr sz="3600">
              <a:latin typeface="Corbel"/>
              <a:cs typeface="Corbe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948429" y="1967611"/>
            <a:ext cx="7066280" cy="2425700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95580" marR="5080" indent="-182880">
              <a:lnSpc>
                <a:spcPts val="2160"/>
              </a:lnSpc>
              <a:spcBef>
                <a:spcPts val="375"/>
              </a:spcBef>
              <a:buClr>
                <a:srgbClr val="0E6EC5"/>
              </a:buClr>
              <a:buFont typeface="Wingdings 2"/>
              <a:buChar char=""/>
              <a:tabLst>
                <a:tab pos="195580" algn="l"/>
              </a:tabLst>
            </a:pPr>
            <a:r>
              <a:rPr sz="2000" b="1" dirty="0">
                <a:solidFill>
                  <a:srgbClr val="404040"/>
                </a:solidFill>
                <a:latin typeface="Corbel"/>
                <a:cs typeface="Corbel"/>
              </a:rPr>
              <a:t>Epidemic: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The occurrence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in a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community or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region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of cases of</a:t>
            </a:r>
            <a:r>
              <a:rPr sz="2000" spc="-19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an  illness, specific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health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related behavior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or other health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related 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events clearly </a:t>
            </a:r>
            <a:r>
              <a:rPr sz="2000" b="1" dirty="0">
                <a:solidFill>
                  <a:srgbClr val="404040"/>
                </a:solidFill>
                <a:latin typeface="Corbel"/>
                <a:cs typeface="Corbel"/>
              </a:rPr>
              <a:t>in </a:t>
            </a:r>
            <a:r>
              <a:rPr sz="2000" b="1" spc="-5" dirty="0">
                <a:solidFill>
                  <a:srgbClr val="404040"/>
                </a:solidFill>
                <a:latin typeface="Corbel"/>
                <a:cs typeface="Corbel"/>
              </a:rPr>
              <a:t>excess of normal</a:t>
            </a:r>
            <a:r>
              <a:rPr sz="2000" b="1" dirty="0">
                <a:solidFill>
                  <a:srgbClr val="404040"/>
                </a:solidFill>
                <a:latin typeface="Corbel"/>
                <a:cs typeface="Corbel"/>
              </a:rPr>
              <a:t> expectancy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.</a:t>
            </a:r>
            <a:endParaRPr sz="2000">
              <a:latin typeface="Corbel"/>
              <a:cs typeface="Corbel"/>
            </a:endParaRPr>
          </a:p>
          <a:p>
            <a:pPr marL="698500" marR="212090" lvl="1" indent="-182880">
              <a:lnSpc>
                <a:spcPts val="1939"/>
              </a:lnSpc>
              <a:spcBef>
                <a:spcPts val="310"/>
              </a:spcBef>
              <a:buClr>
                <a:srgbClr val="0E6EC5"/>
              </a:buClr>
              <a:buFont typeface="Wingdings 2"/>
              <a:buChar char=""/>
              <a:tabLst>
                <a:tab pos="698500" algn="l"/>
              </a:tabLst>
            </a:pPr>
            <a:r>
              <a:rPr sz="1800" spc="-10" dirty="0">
                <a:solidFill>
                  <a:srgbClr val="404040"/>
                </a:solidFill>
                <a:latin typeface="Corbel"/>
                <a:cs typeface="Corbel"/>
              </a:rPr>
              <a:t>Can </a:t>
            </a:r>
            <a:r>
              <a:rPr sz="1800" dirty="0">
                <a:solidFill>
                  <a:srgbClr val="404040"/>
                </a:solidFill>
                <a:latin typeface="Corbel"/>
                <a:cs typeface="Corbel"/>
              </a:rPr>
              <a:t>be </a:t>
            </a:r>
            <a:r>
              <a:rPr sz="1800" spc="-5" dirty="0">
                <a:solidFill>
                  <a:srgbClr val="404040"/>
                </a:solidFill>
                <a:latin typeface="Corbel"/>
                <a:cs typeface="Corbel"/>
              </a:rPr>
              <a:t>as </a:t>
            </a:r>
            <a:r>
              <a:rPr sz="1800" dirty="0">
                <a:solidFill>
                  <a:srgbClr val="404040"/>
                </a:solidFill>
                <a:latin typeface="Corbel"/>
                <a:cs typeface="Corbel"/>
              </a:rPr>
              <a:t>little </a:t>
            </a:r>
            <a:r>
              <a:rPr sz="1800" spc="-5" dirty="0">
                <a:solidFill>
                  <a:srgbClr val="404040"/>
                </a:solidFill>
                <a:latin typeface="Corbel"/>
                <a:cs typeface="Corbel"/>
              </a:rPr>
              <a:t>as two cases </a:t>
            </a:r>
            <a:r>
              <a:rPr sz="1800" dirty="0">
                <a:solidFill>
                  <a:srgbClr val="404040"/>
                </a:solidFill>
                <a:latin typeface="Corbel"/>
                <a:cs typeface="Corbel"/>
              </a:rPr>
              <a:t>if </a:t>
            </a:r>
            <a:r>
              <a:rPr sz="1800" spc="-5" dirty="0">
                <a:solidFill>
                  <a:srgbClr val="404040"/>
                </a:solidFill>
                <a:latin typeface="Corbel"/>
                <a:cs typeface="Corbel"/>
              </a:rPr>
              <a:t>condition has </a:t>
            </a:r>
            <a:r>
              <a:rPr sz="1800" dirty="0">
                <a:solidFill>
                  <a:srgbClr val="404040"/>
                </a:solidFill>
                <a:latin typeface="Corbel"/>
                <a:cs typeface="Corbel"/>
              </a:rPr>
              <a:t>been </a:t>
            </a:r>
            <a:r>
              <a:rPr sz="1800" spc="-5" dirty="0">
                <a:solidFill>
                  <a:srgbClr val="404040"/>
                </a:solidFill>
                <a:latin typeface="Corbel"/>
                <a:cs typeface="Corbel"/>
              </a:rPr>
              <a:t>absent </a:t>
            </a:r>
            <a:r>
              <a:rPr sz="1800" dirty="0">
                <a:solidFill>
                  <a:srgbClr val="404040"/>
                </a:solidFill>
                <a:latin typeface="Corbel"/>
                <a:cs typeface="Corbel"/>
              </a:rPr>
              <a:t>from </a:t>
            </a:r>
            <a:r>
              <a:rPr sz="1800" spc="-5" dirty="0">
                <a:solidFill>
                  <a:srgbClr val="404040"/>
                </a:solidFill>
                <a:latin typeface="Corbel"/>
                <a:cs typeface="Corbel"/>
              </a:rPr>
              <a:t>the  population</a:t>
            </a:r>
            <a:endParaRPr sz="1800">
              <a:latin typeface="Corbel"/>
              <a:cs typeface="Corbel"/>
            </a:endParaRPr>
          </a:p>
          <a:p>
            <a:pPr marL="195580" marR="80010" indent="-182880">
              <a:lnSpc>
                <a:spcPct val="90100"/>
              </a:lnSpc>
              <a:spcBef>
                <a:spcPts val="1465"/>
              </a:spcBef>
              <a:buClr>
                <a:srgbClr val="0E6EC5"/>
              </a:buClr>
              <a:buFont typeface="Wingdings 2"/>
              <a:buChar char=""/>
              <a:tabLst>
                <a:tab pos="195580" algn="l"/>
              </a:tabLst>
            </a:pPr>
            <a:r>
              <a:rPr sz="2000" b="1" dirty="0">
                <a:solidFill>
                  <a:srgbClr val="404040"/>
                </a:solidFill>
                <a:latin typeface="Corbel"/>
                <a:cs typeface="Corbel"/>
              </a:rPr>
              <a:t>Pandemic: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An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epidemic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occurring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worldwide,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or over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a very</a:t>
            </a:r>
            <a:r>
              <a:rPr sz="2000" spc="-16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wide 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area,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crossing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international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boundaries,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and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usually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affecting a  large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number of</a:t>
            </a:r>
            <a:r>
              <a:rPr sz="2000" spc="-1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people.</a:t>
            </a:r>
            <a:endParaRPr sz="2000">
              <a:latin typeface="Corbel"/>
              <a:cs typeface="Corbel"/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8183"/>
    </mc:Choice>
    <mc:Fallback>
      <p:transition spd="slow" advTm="1081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1724" y="2835021"/>
            <a:ext cx="1693545" cy="106807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 marR="5080">
              <a:lnSpc>
                <a:spcPts val="3890"/>
              </a:lnSpc>
              <a:spcBef>
                <a:spcPts val="585"/>
              </a:spcBef>
            </a:pPr>
            <a:r>
              <a:rPr sz="3600" spc="-50" dirty="0">
                <a:solidFill>
                  <a:srgbClr val="FFFFFF"/>
                </a:solidFill>
                <a:latin typeface="Corbel"/>
                <a:cs typeface="Corbel"/>
              </a:rPr>
              <a:t>Vital  </a:t>
            </a:r>
            <a:r>
              <a:rPr sz="3600" spc="-55" dirty="0">
                <a:solidFill>
                  <a:srgbClr val="FFFFFF"/>
                </a:solidFill>
                <a:latin typeface="Corbel"/>
                <a:cs typeface="Corbel"/>
              </a:rPr>
              <a:t>S</a:t>
            </a:r>
            <a:r>
              <a:rPr sz="3600" spc="-65" dirty="0">
                <a:solidFill>
                  <a:srgbClr val="FFFFFF"/>
                </a:solidFill>
                <a:latin typeface="Corbel"/>
                <a:cs typeface="Corbel"/>
              </a:rPr>
              <a:t>tat</a:t>
            </a:r>
            <a:r>
              <a:rPr sz="3600" spc="-55" dirty="0">
                <a:solidFill>
                  <a:srgbClr val="FFFFFF"/>
                </a:solidFill>
                <a:latin typeface="Corbel"/>
                <a:cs typeface="Corbel"/>
              </a:rPr>
              <a:t>i</a:t>
            </a:r>
            <a:r>
              <a:rPr sz="3600" spc="-65" dirty="0">
                <a:solidFill>
                  <a:srgbClr val="FFFFFF"/>
                </a:solidFill>
                <a:latin typeface="Corbel"/>
                <a:cs typeface="Corbel"/>
              </a:rPr>
              <a:t>st</a:t>
            </a:r>
            <a:r>
              <a:rPr sz="3600" spc="-55" dirty="0">
                <a:solidFill>
                  <a:srgbClr val="FFFFFF"/>
                </a:solidFill>
                <a:latin typeface="Corbel"/>
                <a:cs typeface="Corbel"/>
              </a:rPr>
              <a:t>i</a:t>
            </a:r>
            <a:r>
              <a:rPr sz="3600" spc="-60" dirty="0">
                <a:solidFill>
                  <a:srgbClr val="FFFFFF"/>
                </a:solidFill>
                <a:latin typeface="Corbel"/>
                <a:cs typeface="Corbel"/>
              </a:rPr>
              <a:t>c</a:t>
            </a:r>
            <a:r>
              <a:rPr sz="3600" dirty="0">
                <a:solidFill>
                  <a:srgbClr val="FFFFFF"/>
                </a:solidFill>
                <a:latin typeface="Corbel"/>
                <a:cs typeface="Corbel"/>
              </a:rPr>
              <a:t>s</a:t>
            </a:r>
            <a:endParaRPr sz="3600">
              <a:latin typeface="Corbel"/>
              <a:cs typeface="Corbe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948429" y="1948408"/>
            <a:ext cx="7120255" cy="2328843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060"/>
              </a:spcBef>
              <a:buClr>
                <a:srgbClr val="0E6EC5"/>
              </a:buClr>
              <a:buFont typeface="Wingdings 2"/>
              <a:buChar char=""/>
              <a:tabLst>
                <a:tab pos="195580" algn="l"/>
              </a:tabLst>
            </a:pPr>
            <a:r>
              <a:rPr sz="2000" spc="-10" dirty="0">
                <a:solidFill>
                  <a:srgbClr val="404040"/>
                </a:solidFill>
                <a:latin typeface="Corbel"/>
                <a:cs typeface="Corbel"/>
              </a:rPr>
              <a:t>Pertaining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to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life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events such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as births, marriages, and</a:t>
            </a:r>
            <a:r>
              <a:rPr sz="2000" spc="-6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deaths</a:t>
            </a:r>
            <a:endParaRPr sz="2000" dirty="0">
              <a:latin typeface="Corbel"/>
              <a:cs typeface="Corbel"/>
            </a:endParaRPr>
          </a:p>
          <a:p>
            <a:pPr marL="195580" indent="-182880">
              <a:lnSpc>
                <a:spcPct val="100000"/>
              </a:lnSpc>
              <a:spcBef>
                <a:spcPts val="960"/>
              </a:spcBef>
              <a:buClr>
                <a:srgbClr val="0E6EC5"/>
              </a:buClr>
              <a:buFont typeface="Wingdings 2"/>
              <a:buChar char=""/>
              <a:tabLst>
                <a:tab pos="195580" algn="l"/>
              </a:tabLst>
            </a:pPr>
            <a:r>
              <a:rPr sz="2000" spc="-20" dirty="0">
                <a:solidFill>
                  <a:srgbClr val="404040"/>
                </a:solidFill>
                <a:latin typeface="Corbel"/>
                <a:cs typeface="Corbel"/>
              </a:rPr>
              <a:t>Key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statistics to describe</a:t>
            </a:r>
            <a:r>
              <a:rPr sz="2000" spc="1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health:</a:t>
            </a:r>
            <a:endParaRPr sz="2000" dirty="0">
              <a:latin typeface="Corbel"/>
              <a:cs typeface="Corbel"/>
            </a:endParaRPr>
          </a:p>
          <a:p>
            <a:pPr marL="698500" lvl="1" indent="-182880">
              <a:lnSpc>
                <a:spcPct val="100000"/>
              </a:lnSpc>
              <a:spcBef>
                <a:spcPts val="90"/>
              </a:spcBef>
              <a:buClr>
                <a:srgbClr val="0E6EC5"/>
              </a:buClr>
              <a:buFont typeface="Wingdings 2"/>
              <a:buChar char=""/>
              <a:tabLst>
                <a:tab pos="698500" algn="l"/>
              </a:tabLst>
            </a:pPr>
            <a:r>
              <a:rPr sz="1800" dirty="0">
                <a:solidFill>
                  <a:srgbClr val="404040"/>
                </a:solidFill>
                <a:latin typeface="Corbel"/>
                <a:cs typeface="Corbel"/>
              </a:rPr>
              <a:t>Life </a:t>
            </a:r>
            <a:r>
              <a:rPr sz="1800" spc="-5" dirty="0">
                <a:solidFill>
                  <a:srgbClr val="404040"/>
                </a:solidFill>
                <a:latin typeface="Corbel"/>
                <a:cs typeface="Corbel"/>
              </a:rPr>
              <a:t>expectancy at</a:t>
            </a:r>
            <a:r>
              <a:rPr sz="180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1800" spc="-5" dirty="0" smtClean="0">
                <a:solidFill>
                  <a:srgbClr val="404040"/>
                </a:solidFill>
                <a:latin typeface="Corbel"/>
                <a:cs typeface="Corbel"/>
              </a:rPr>
              <a:t>birth</a:t>
            </a:r>
            <a:endParaRPr lang="en-US" spc="-5" dirty="0">
              <a:solidFill>
                <a:srgbClr val="404040"/>
              </a:solidFill>
              <a:latin typeface="Corbel"/>
              <a:cs typeface="Corbel"/>
            </a:endParaRPr>
          </a:p>
          <a:p>
            <a:pPr marL="698500" lvl="1" indent="-182880">
              <a:lnSpc>
                <a:spcPct val="100000"/>
              </a:lnSpc>
              <a:spcBef>
                <a:spcPts val="90"/>
              </a:spcBef>
              <a:buClr>
                <a:srgbClr val="0E6EC5"/>
              </a:buClr>
              <a:buFont typeface="Wingdings 2"/>
              <a:buChar char=""/>
              <a:tabLst>
                <a:tab pos="698500" algn="l"/>
              </a:tabLst>
            </a:pPr>
            <a:r>
              <a:rPr lang="en-US" sz="1800" spc="-5" dirty="0" smtClean="0">
                <a:solidFill>
                  <a:srgbClr val="404040"/>
                </a:solidFill>
                <a:latin typeface="Corbel"/>
                <a:cs typeface="Corbel"/>
              </a:rPr>
              <a:t>Infant mortality rate</a:t>
            </a:r>
          </a:p>
          <a:p>
            <a:pPr marL="698500" lvl="1" indent="-182880">
              <a:lnSpc>
                <a:spcPct val="100000"/>
              </a:lnSpc>
              <a:spcBef>
                <a:spcPts val="90"/>
              </a:spcBef>
              <a:buClr>
                <a:srgbClr val="0E6EC5"/>
              </a:buClr>
              <a:buFont typeface="Wingdings 2"/>
              <a:buChar char=""/>
              <a:tabLst>
                <a:tab pos="698500" algn="l"/>
              </a:tabLst>
            </a:pPr>
            <a:r>
              <a:rPr lang="en-US" spc="-5" dirty="0" smtClean="0">
                <a:solidFill>
                  <a:srgbClr val="404040"/>
                </a:solidFill>
                <a:latin typeface="Corbel"/>
                <a:cs typeface="Corbel"/>
              </a:rPr>
              <a:t>Morbidity</a:t>
            </a:r>
          </a:p>
          <a:p>
            <a:pPr marL="698500" lvl="1" indent="-182880">
              <a:lnSpc>
                <a:spcPct val="100000"/>
              </a:lnSpc>
              <a:spcBef>
                <a:spcPts val="90"/>
              </a:spcBef>
              <a:buClr>
                <a:srgbClr val="0E6EC5"/>
              </a:buClr>
              <a:buFont typeface="Wingdings 2"/>
              <a:buChar char=""/>
              <a:tabLst>
                <a:tab pos="698500" algn="l"/>
              </a:tabLst>
            </a:pPr>
            <a:r>
              <a:rPr lang="en-US" spc="-5" dirty="0" smtClean="0">
                <a:solidFill>
                  <a:srgbClr val="404040"/>
                </a:solidFill>
                <a:latin typeface="Corbel"/>
                <a:cs typeface="Corbel"/>
              </a:rPr>
              <a:t>Mortality</a:t>
            </a:r>
          </a:p>
          <a:p>
            <a:pPr marL="698500" lvl="1" indent="-182880">
              <a:lnSpc>
                <a:spcPct val="100000"/>
              </a:lnSpc>
              <a:spcBef>
                <a:spcPts val="90"/>
              </a:spcBef>
              <a:buClr>
                <a:srgbClr val="0E6EC5"/>
              </a:buClr>
              <a:buFont typeface="Wingdings 2"/>
              <a:buChar char=""/>
              <a:tabLst>
                <a:tab pos="698500" algn="l"/>
              </a:tabLst>
            </a:pPr>
            <a:r>
              <a:rPr lang="en-US" spc="-5" dirty="0" smtClean="0">
                <a:solidFill>
                  <a:srgbClr val="404040"/>
                </a:solidFill>
                <a:latin typeface="Corbel"/>
                <a:cs typeface="Corbel"/>
              </a:rPr>
              <a:t>Quality of life</a:t>
            </a:r>
            <a:endParaRPr sz="1800" dirty="0">
              <a:latin typeface="Corbel"/>
              <a:cs typeface="Corbel"/>
            </a:endParaRP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3087"/>
    </mc:Choice>
    <mc:Fallback>
      <p:transition spd="slow" advTm="930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1724" y="2835021"/>
            <a:ext cx="2637155" cy="106807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 marR="5080">
              <a:lnSpc>
                <a:spcPts val="3890"/>
              </a:lnSpc>
              <a:spcBef>
                <a:spcPts val="585"/>
              </a:spcBef>
            </a:pPr>
            <a:r>
              <a:rPr sz="3600" spc="-70" dirty="0">
                <a:solidFill>
                  <a:srgbClr val="FFFFFF"/>
                </a:solidFill>
                <a:latin typeface="Corbel"/>
                <a:cs typeface="Corbel"/>
              </a:rPr>
              <a:t>E</a:t>
            </a:r>
            <a:r>
              <a:rPr sz="3600" spc="-65" dirty="0">
                <a:solidFill>
                  <a:srgbClr val="FFFFFF"/>
                </a:solidFill>
                <a:latin typeface="Corbel"/>
                <a:cs typeface="Corbel"/>
              </a:rPr>
              <a:t>p</a:t>
            </a:r>
            <a:r>
              <a:rPr sz="3600" spc="-55" dirty="0">
                <a:solidFill>
                  <a:srgbClr val="FFFFFF"/>
                </a:solidFill>
                <a:latin typeface="Corbel"/>
                <a:cs typeface="Corbel"/>
              </a:rPr>
              <a:t>i</a:t>
            </a:r>
            <a:r>
              <a:rPr sz="3600" spc="-60" dirty="0">
                <a:solidFill>
                  <a:srgbClr val="FFFFFF"/>
                </a:solidFill>
                <a:latin typeface="Corbel"/>
                <a:cs typeface="Corbel"/>
              </a:rPr>
              <a:t>d</a:t>
            </a:r>
            <a:r>
              <a:rPr sz="3600" spc="-65" dirty="0">
                <a:solidFill>
                  <a:srgbClr val="FFFFFF"/>
                </a:solidFill>
                <a:latin typeface="Corbel"/>
                <a:cs typeface="Corbel"/>
              </a:rPr>
              <a:t>e</a:t>
            </a:r>
            <a:r>
              <a:rPr sz="3600" spc="-60" dirty="0">
                <a:solidFill>
                  <a:srgbClr val="FFFFFF"/>
                </a:solidFill>
                <a:latin typeface="Corbel"/>
                <a:cs typeface="Corbel"/>
              </a:rPr>
              <a:t>m</a:t>
            </a:r>
            <a:r>
              <a:rPr sz="3600" spc="-55" dirty="0">
                <a:solidFill>
                  <a:srgbClr val="FFFFFF"/>
                </a:solidFill>
                <a:latin typeface="Corbel"/>
                <a:cs typeface="Corbel"/>
              </a:rPr>
              <a:t>i</a:t>
            </a:r>
            <a:r>
              <a:rPr sz="3600" spc="-60" dirty="0">
                <a:solidFill>
                  <a:srgbClr val="FFFFFF"/>
                </a:solidFill>
                <a:latin typeface="Corbel"/>
                <a:cs typeface="Corbel"/>
              </a:rPr>
              <a:t>o</a:t>
            </a:r>
            <a:r>
              <a:rPr sz="3600" spc="-55" dirty="0">
                <a:solidFill>
                  <a:srgbClr val="FFFFFF"/>
                </a:solidFill>
                <a:latin typeface="Corbel"/>
                <a:cs typeface="Corbel"/>
              </a:rPr>
              <a:t>l</a:t>
            </a:r>
            <a:r>
              <a:rPr sz="3600" spc="-60" dirty="0">
                <a:solidFill>
                  <a:srgbClr val="FFFFFF"/>
                </a:solidFill>
                <a:latin typeface="Corbel"/>
                <a:cs typeface="Corbel"/>
              </a:rPr>
              <a:t>o</a:t>
            </a:r>
            <a:r>
              <a:rPr sz="3600" spc="-65" dirty="0">
                <a:solidFill>
                  <a:srgbClr val="FFFFFF"/>
                </a:solidFill>
                <a:latin typeface="Corbel"/>
                <a:cs typeface="Corbel"/>
              </a:rPr>
              <a:t>g</a:t>
            </a:r>
            <a:r>
              <a:rPr sz="3600" spc="-55" dirty="0">
                <a:solidFill>
                  <a:srgbClr val="FFFFFF"/>
                </a:solidFill>
                <a:latin typeface="Corbel"/>
                <a:cs typeface="Corbel"/>
              </a:rPr>
              <a:t>i</a:t>
            </a:r>
            <a:r>
              <a:rPr sz="3600" dirty="0">
                <a:solidFill>
                  <a:srgbClr val="FFFFFF"/>
                </a:solidFill>
                <a:latin typeface="Corbel"/>
                <a:cs typeface="Corbel"/>
              </a:rPr>
              <a:t>c  </a:t>
            </a:r>
            <a:r>
              <a:rPr sz="3600" spc="-95" dirty="0">
                <a:solidFill>
                  <a:srgbClr val="FFFFFF"/>
                </a:solidFill>
                <a:latin typeface="Corbel"/>
                <a:cs typeface="Corbel"/>
              </a:rPr>
              <a:t>Terms</a:t>
            </a:r>
            <a:endParaRPr sz="3600">
              <a:latin typeface="Corbel"/>
              <a:cs typeface="Corbe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948429" y="2192697"/>
            <a:ext cx="6613525" cy="2281555"/>
          </a:xfrm>
          <a:prstGeom prst="rect">
            <a:avLst/>
          </a:prstGeom>
        </p:spPr>
        <p:txBody>
          <a:bodyPr vert="horz" wrap="square" lIns="0" tIns="133985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055"/>
              </a:spcBef>
              <a:buClr>
                <a:srgbClr val="0E6EC5"/>
              </a:buClr>
              <a:buFont typeface="Wingdings 2"/>
              <a:buChar char=""/>
              <a:tabLst>
                <a:tab pos="195580" algn="l"/>
              </a:tabLst>
            </a:pPr>
            <a:r>
              <a:rPr sz="2000" b="1" spc="-5" dirty="0">
                <a:solidFill>
                  <a:srgbClr val="404040"/>
                </a:solidFill>
                <a:latin typeface="Corbel"/>
                <a:cs typeface="Corbel"/>
              </a:rPr>
              <a:t>Case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: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a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particular instance of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a disease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or outcome of</a:t>
            </a:r>
            <a:r>
              <a:rPr sz="2000" spc="-3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interest</a:t>
            </a:r>
            <a:endParaRPr sz="2000">
              <a:latin typeface="Corbel"/>
              <a:cs typeface="Corbel"/>
            </a:endParaRPr>
          </a:p>
          <a:p>
            <a:pPr marL="245745" indent="-233045">
              <a:lnSpc>
                <a:spcPct val="100000"/>
              </a:lnSpc>
              <a:spcBef>
                <a:spcPts val="960"/>
              </a:spcBef>
              <a:buClr>
                <a:srgbClr val="0E6EC5"/>
              </a:buClr>
              <a:buFont typeface="Wingdings 2"/>
              <a:buChar char=""/>
              <a:tabLst>
                <a:tab pos="245745" algn="l"/>
                <a:tab pos="246379" algn="l"/>
              </a:tabLst>
            </a:pPr>
            <a:r>
              <a:rPr sz="2000" b="1" dirty="0">
                <a:solidFill>
                  <a:srgbClr val="404040"/>
                </a:solidFill>
                <a:latin typeface="Corbel"/>
                <a:cs typeface="Corbel"/>
              </a:rPr>
              <a:t>Risk: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Probability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or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likelihood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of an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event</a:t>
            </a:r>
            <a:r>
              <a:rPr sz="2000" spc="-8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occurring</a:t>
            </a:r>
            <a:endParaRPr sz="2000">
              <a:latin typeface="Corbel"/>
              <a:cs typeface="Corbel"/>
            </a:endParaRPr>
          </a:p>
          <a:p>
            <a:pPr marL="195580" marR="462280" indent="-182880">
              <a:lnSpc>
                <a:spcPts val="2160"/>
              </a:lnSpc>
              <a:spcBef>
                <a:spcPts val="1235"/>
              </a:spcBef>
              <a:buClr>
                <a:srgbClr val="0E6EC5"/>
              </a:buClr>
              <a:buFont typeface="Wingdings 2"/>
              <a:buChar char=""/>
              <a:tabLst>
                <a:tab pos="245745" algn="l"/>
                <a:tab pos="246379" algn="l"/>
              </a:tabLst>
            </a:pPr>
            <a:r>
              <a:rPr sz="2000" b="1" dirty="0">
                <a:solidFill>
                  <a:srgbClr val="404040"/>
                </a:solidFill>
                <a:latin typeface="Corbel"/>
                <a:cs typeface="Corbel"/>
              </a:rPr>
              <a:t>Risk </a:t>
            </a:r>
            <a:r>
              <a:rPr sz="2000" b="1" spc="-5" dirty="0">
                <a:solidFill>
                  <a:srgbClr val="404040"/>
                </a:solidFill>
                <a:latin typeface="Corbel"/>
                <a:cs typeface="Corbel"/>
              </a:rPr>
              <a:t>factor: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Clinically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important signs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associated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with</a:t>
            </a:r>
            <a:r>
              <a:rPr sz="2000" spc="-15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an  increased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likelihood of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acquiring a</a:t>
            </a:r>
            <a:r>
              <a:rPr sz="2000" spc="-8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disease.</a:t>
            </a:r>
            <a:endParaRPr sz="2000">
              <a:latin typeface="Corbel"/>
              <a:cs typeface="Corbel"/>
            </a:endParaRPr>
          </a:p>
          <a:p>
            <a:pPr marL="245745" indent="-233045">
              <a:lnSpc>
                <a:spcPts val="2280"/>
              </a:lnSpc>
              <a:spcBef>
                <a:spcPts val="925"/>
              </a:spcBef>
              <a:buClr>
                <a:srgbClr val="0E6EC5"/>
              </a:buClr>
              <a:buFont typeface="Wingdings 2"/>
              <a:buChar char=""/>
              <a:tabLst>
                <a:tab pos="245745" algn="l"/>
                <a:tab pos="246379" algn="l"/>
              </a:tabLst>
            </a:pPr>
            <a:r>
              <a:rPr sz="2000" b="1" spc="-5" dirty="0">
                <a:solidFill>
                  <a:srgbClr val="404040"/>
                </a:solidFill>
                <a:latin typeface="Corbel"/>
                <a:cs typeface="Corbel"/>
              </a:rPr>
              <a:t>Relative </a:t>
            </a:r>
            <a:r>
              <a:rPr sz="2000" b="1" dirty="0">
                <a:solidFill>
                  <a:srgbClr val="404040"/>
                </a:solidFill>
                <a:latin typeface="Corbel"/>
                <a:cs typeface="Corbel"/>
              </a:rPr>
              <a:t>Risk/Risk Ratio </a:t>
            </a:r>
            <a:r>
              <a:rPr sz="2000" b="1" spc="-5" dirty="0">
                <a:solidFill>
                  <a:srgbClr val="404040"/>
                </a:solidFill>
                <a:latin typeface="Corbel"/>
                <a:cs typeface="Corbel"/>
              </a:rPr>
              <a:t>(RR):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Risk of disease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for</a:t>
            </a:r>
            <a:r>
              <a:rPr sz="2000" spc="-12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exposed</a:t>
            </a:r>
            <a:endParaRPr sz="2000">
              <a:latin typeface="Corbel"/>
              <a:cs typeface="Corbel"/>
            </a:endParaRPr>
          </a:p>
          <a:p>
            <a:pPr marL="195580">
              <a:lnSpc>
                <a:spcPts val="2280"/>
              </a:lnSpc>
            </a:pP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persons/ Risk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of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disease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of unexposed</a:t>
            </a:r>
            <a:r>
              <a:rPr sz="2000" spc="-6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persons</a:t>
            </a:r>
            <a:endParaRPr sz="2000">
              <a:latin typeface="Corbel"/>
              <a:cs typeface="Corbel"/>
            </a:endParaRP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1016"/>
    </mc:Choice>
    <mc:Fallback>
      <p:transition spd="slow" advTm="1010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1724" y="2588133"/>
            <a:ext cx="2637155" cy="156210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 marR="5080">
              <a:lnSpc>
                <a:spcPts val="3890"/>
              </a:lnSpc>
              <a:spcBef>
                <a:spcPts val="585"/>
              </a:spcBef>
            </a:pPr>
            <a:r>
              <a:rPr sz="3600" spc="-70" dirty="0">
                <a:solidFill>
                  <a:srgbClr val="FFFFFF"/>
                </a:solidFill>
                <a:latin typeface="Corbel"/>
                <a:cs typeface="Corbel"/>
              </a:rPr>
              <a:t>E</a:t>
            </a:r>
            <a:r>
              <a:rPr sz="3600" spc="-65" dirty="0">
                <a:solidFill>
                  <a:srgbClr val="FFFFFF"/>
                </a:solidFill>
                <a:latin typeface="Corbel"/>
                <a:cs typeface="Corbel"/>
              </a:rPr>
              <a:t>p</a:t>
            </a:r>
            <a:r>
              <a:rPr sz="3600" spc="-55" dirty="0">
                <a:solidFill>
                  <a:srgbClr val="FFFFFF"/>
                </a:solidFill>
                <a:latin typeface="Corbel"/>
                <a:cs typeface="Corbel"/>
              </a:rPr>
              <a:t>i</a:t>
            </a:r>
            <a:r>
              <a:rPr sz="3600" spc="-60" dirty="0">
                <a:solidFill>
                  <a:srgbClr val="FFFFFF"/>
                </a:solidFill>
                <a:latin typeface="Corbel"/>
                <a:cs typeface="Corbel"/>
              </a:rPr>
              <a:t>d</a:t>
            </a:r>
            <a:r>
              <a:rPr sz="3600" spc="-65" dirty="0">
                <a:solidFill>
                  <a:srgbClr val="FFFFFF"/>
                </a:solidFill>
                <a:latin typeface="Corbel"/>
                <a:cs typeface="Corbel"/>
              </a:rPr>
              <a:t>e</a:t>
            </a:r>
            <a:r>
              <a:rPr sz="3600" spc="-60" dirty="0">
                <a:solidFill>
                  <a:srgbClr val="FFFFFF"/>
                </a:solidFill>
                <a:latin typeface="Corbel"/>
                <a:cs typeface="Corbel"/>
              </a:rPr>
              <a:t>m</a:t>
            </a:r>
            <a:r>
              <a:rPr sz="3600" spc="-55" dirty="0">
                <a:solidFill>
                  <a:srgbClr val="FFFFFF"/>
                </a:solidFill>
                <a:latin typeface="Corbel"/>
                <a:cs typeface="Corbel"/>
              </a:rPr>
              <a:t>i</a:t>
            </a:r>
            <a:r>
              <a:rPr sz="3600" spc="-60" dirty="0">
                <a:solidFill>
                  <a:srgbClr val="FFFFFF"/>
                </a:solidFill>
                <a:latin typeface="Corbel"/>
                <a:cs typeface="Corbel"/>
              </a:rPr>
              <a:t>o</a:t>
            </a:r>
            <a:r>
              <a:rPr sz="3600" spc="-55" dirty="0">
                <a:solidFill>
                  <a:srgbClr val="FFFFFF"/>
                </a:solidFill>
                <a:latin typeface="Corbel"/>
                <a:cs typeface="Corbel"/>
              </a:rPr>
              <a:t>l</a:t>
            </a:r>
            <a:r>
              <a:rPr sz="3600" spc="-60" dirty="0">
                <a:solidFill>
                  <a:srgbClr val="FFFFFF"/>
                </a:solidFill>
                <a:latin typeface="Corbel"/>
                <a:cs typeface="Corbel"/>
              </a:rPr>
              <a:t>o</a:t>
            </a:r>
            <a:r>
              <a:rPr sz="3600" spc="-65" dirty="0">
                <a:solidFill>
                  <a:srgbClr val="FFFFFF"/>
                </a:solidFill>
                <a:latin typeface="Corbel"/>
                <a:cs typeface="Corbel"/>
              </a:rPr>
              <a:t>g</a:t>
            </a:r>
            <a:r>
              <a:rPr sz="3600" spc="-55" dirty="0">
                <a:solidFill>
                  <a:srgbClr val="FFFFFF"/>
                </a:solidFill>
                <a:latin typeface="Corbel"/>
                <a:cs typeface="Corbel"/>
              </a:rPr>
              <a:t>i</a:t>
            </a:r>
            <a:r>
              <a:rPr sz="3600" dirty="0">
                <a:solidFill>
                  <a:srgbClr val="FFFFFF"/>
                </a:solidFill>
                <a:latin typeface="Corbel"/>
                <a:cs typeface="Corbel"/>
              </a:rPr>
              <a:t>c  </a:t>
            </a:r>
            <a:r>
              <a:rPr sz="3600" spc="-90" dirty="0">
                <a:solidFill>
                  <a:srgbClr val="FFFFFF"/>
                </a:solidFill>
                <a:latin typeface="Corbel"/>
                <a:cs typeface="Corbel"/>
              </a:rPr>
              <a:t>Terms:  </a:t>
            </a:r>
            <a:r>
              <a:rPr sz="3600" spc="-55" dirty="0">
                <a:solidFill>
                  <a:srgbClr val="FFFFFF"/>
                </a:solidFill>
                <a:latin typeface="Corbel"/>
                <a:cs typeface="Corbel"/>
              </a:rPr>
              <a:t>Examples</a:t>
            </a:r>
            <a:endParaRPr sz="3600">
              <a:latin typeface="Corbel"/>
              <a:cs typeface="Corbe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948429" y="1167130"/>
            <a:ext cx="612203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05"/>
              </a:spcBef>
              <a:buClr>
                <a:srgbClr val="0E6EC5"/>
              </a:buClr>
              <a:buFont typeface="Wingdings 2"/>
              <a:buChar char=""/>
              <a:tabLst>
                <a:tab pos="195580" algn="l"/>
              </a:tabLst>
            </a:pPr>
            <a:r>
              <a:rPr sz="2000" b="1" dirty="0">
                <a:solidFill>
                  <a:srgbClr val="404040"/>
                </a:solidFill>
                <a:latin typeface="Corbel"/>
                <a:cs typeface="Corbel"/>
              </a:rPr>
              <a:t>If RR = 1 no difference, </a:t>
            </a:r>
            <a:r>
              <a:rPr sz="2000" b="1" spc="-5" dirty="0">
                <a:solidFill>
                  <a:srgbClr val="404040"/>
                </a:solidFill>
                <a:latin typeface="Corbel"/>
                <a:cs typeface="Corbel"/>
              </a:rPr>
              <a:t>&lt;1 then </a:t>
            </a:r>
            <a:r>
              <a:rPr sz="2000" b="1" dirty="0">
                <a:solidFill>
                  <a:srgbClr val="404040"/>
                </a:solidFill>
                <a:latin typeface="Corbel"/>
                <a:cs typeface="Corbel"/>
              </a:rPr>
              <a:t>is </a:t>
            </a:r>
            <a:r>
              <a:rPr sz="2000" b="1" spc="-5" dirty="0">
                <a:solidFill>
                  <a:srgbClr val="404040"/>
                </a:solidFill>
                <a:latin typeface="Corbel"/>
                <a:cs typeface="Corbel"/>
              </a:rPr>
              <a:t>protective, </a:t>
            </a:r>
            <a:r>
              <a:rPr sz="2000" b="1" dirty="0">
                <a:solidFill>
                  <a:srgbClr val="404040"/>
                </a:solidFill>
                <a:latin typeface="Corbel"/>
                <a:cs typeface="Corbel"/>
              </a:rPr>
              <a:t>is </a:t>
            </a:r>
            <a:r>
              <a:rPr sz="2000" b="1" spc="-5" dirty="0">
                <a:solidFill>
                  <a:srgbClr val="404040"/>
                </a:solidFill>
                <a:latin typeface="Corbel"/>
                <a:cs typeface="Corbel"/>
              </a:rPr>
              <a:t>&gt;1</a:t>
            </a:r>
            <a:r>
              <a:rPr sz="2000" b="1" spc="-6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000" b="1" spc="-5" dirty="0">
                <a:solidFill>
                  <a:srgbClr val="404040"/>
                </a:solidFill>
                <a:latin typeface="Corbel"/>
                <a:cs typeface="Corbel"/>
              </a:rPr>
              <a:t>then</a:t>
            </a:r>
            <a:endParaRPr sz="2000">
              <a:latin typeface="Corbel"/>
              <a:cs typeface="Corbe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increases</a:t>
            </a:r>
            <a:r>
              <a:rPr spc="-85" dirty="0"/>
              <a:t> </a:t>
            </a:r>
            <a:r>
              <a:rPr dirty="0"/>
              <a:t>risk.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948429" y="1716760"/>
            <a:ext cx="6967855" cy="106172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820"/>
              </a:spcBef>
              <a:buClr>
                <a:srgbClr val="0E6EC5"/>
              </a:buClr>
              <a:buFont typeface="Wingdings 2"/>
              <a:buChar char=""/>
              <a:tabLst>
                <a:tab pos="195580" algn="l"/>
              </a:tabLst>
            </a:pP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1000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children have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a </a:t>
            </a:r>
            <a:r>
              <a:rPr sz="2000" spc="-45" dirty="0">
                <a:solidFill>
                  <a:srgbClr val="404040"/>
                </a:solidFill>
                <a:latin typeface="Corbel"/>
                <a:cs typeface="Corbel"/>
              </a:rPr>
              <a:t>t.v.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in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their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room and </a:t>
            </a:r>
            <a:r>
              <a:rPr sz="2000" spc="-20" dirty="0">
                <a:solidFill>
                  <a:srgbClr val="404040"/>
                </a:solidFill>
                <a:latin typeface="Corbel"/>
                <a:cs typeface="Corbel"/>
              </a:rPr>
              <a:t>131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of them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are</a:t>
            </a:r>
            <a:r>
              <a:rPr sz="2000" spc="4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obese</a:t>
            </a:r>
            <a:endParaRPr sz="2000">
              <a:latin typeface="Corbel"/>
              <a:cs typeface="Corbel"/>
            </a:endParaRPr>
          </a:p>
          <a:p>
            <a:pPr marL="195580" marR="5080" indent="-182880">
              <a:lnSpc>
                <a:spcPct val="80000"/>
              </a:lnSpc>
              <a:spcBef>
                <a:spcPts val="1200"/>
              </a:spcBef>
              <a:buClr>
                <a:srgbClr val="0E6EC5"/>
              </a:buClr>
              <a:buFont typeface="Wingdings 2"/>
              <a:buChar char=""/>
              <a:tabLst>
                <a:tab pos="195580" algn="l"/>
              </a:tabLst>
            </a:pP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1000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children do not have </a:t>
            </a:r>
            <a:r>
              <a:rPr sz="2000" spc="-30" dirty="0">
                <a:solidFill>
                  <a:srgbClr val="404040"/>
                </a:solidFill>
                <a:latin typeface="Corbel"/>
                <a:cs typeface="Corbel"/>
              </a:rPr>
              <a:t>t.v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in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their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rooms and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only 100 of them 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are</a:t>
            </a:r>
            <a:r>
              <a:rPr sz="2000" spc="-1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obese</a:t>
            </a:r>
            <a:endParaRPr sz="2000">
              <a:latin typeface="Corbel"/>
              <a:cs typeface="Corbe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948429" y="3033140"/>
            <a:ext cx="7086600" cy="2569210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698500" marR="175260" indent="-182880">
              <a:lnSpc>
                <a:spcPct val="80000"/>
              </a:lnSpc>
              <a:spcBef>
                <a:spcPts val="530"/>
              </a:spcBef>
              <a:buClr>
                <a:srgbClr val="0E6EC5"/>
              </a:buClr>
              <a:buFont typeface="Wingdings 2"/>
              <a:buChar char=""/>
              <a:tabLst>
                <a:tab pos="698500" algn="l"/>
              </a:tabLst>
            </a:pPr>
            <a:r>
              <a:rPr sz="1800" spc="-5" dirty="0">
                <a:solidFill>
                  <a:srgbClr val="404040"/>
                </a:solidFill>
                <a:latin typeface="Corbel"/>
                <a:cs typeface="Corbel"/>
              </a:rPr>
              <a:t>Then </a:t>
            </a:r>
            <a:r>
              <a:rPr sz="1800" spc="-15" dirty="0">
                <a:solidFill>
                  <a:srgbClr val="404040"/>
                </a:solidFill>
                <a:latin typeface="Corbel"/>
                <a:cs typeface="Corbel"/>
              </a:rPr>
              <a:t>131/100 </a:t>
            </a:r>
            <a:r>
              <a:rPr sz="1800" dirty="0">
                <a:solidFill>
                  <a:srgbClr val="404040"/>
                </a:solidFill>
                <a:latin typeface="Corbel"/>
                <a:cs typeface="Corbel"/>
              </a:rPr>
              <a:t>= RR </a:t>
            </a:r>
            <a:r>
              <a:rPr sz="1800" spc="-5" dirty="0">
                <a:solidFill>
                  <a:srgbClr val="404040"/>
                </a:solidFill>
                <a:latin typeface="Corbel"/>
                <a:cs typeface="Corbel"/>
              </a:rPr>
              <a:t>1.31 which means </a:t>
            </a:r>
            <a:r>
              <a:rPr sz="1800" dirty="0">
                <a:solidFill>
                  <a:srgbClr val="404040"/>
                </a:solidFill>
                <a:latin typeface="Corbel"/>
                <a:cs typeface="Corbel"/>
              </a:rPr>
              <a:t>you </a:t>
            </a:r>
            <a:r>
              <a:rPr sz="1800" spc="-5" dirty="0">
                <a:solidFill>
                  <a:srgbClr val="404040"/>
                </a:solidFill>
                <a:latin typeface="Corbel"/>
                <a:cs typeface="Corbel"/>
              </a:rPr>
              <a:t>are 31% more </a:t>
            </a:r>
            <a:r>
              <a:rPr sz="1800" spc="-10" dirty="0">
                <a:solidFill>
                  <a:srgbClr val="404040"/>
                </a:solidFill>
                <a:latin typeface="Corbel"/>
                <a:cs typeface="Corbel"/>
              </a:rPr>
              <a:t>likely </a:t>
            </a:r>
            <a:r>
              <a:rPr sz="1800" spc="-5" dirty="0">
                <a:solidFill>
                  <a:srgbClr val="404040"/>
                </a:solidFill>
                <a:latin typeface="Corbel"/>
                <a:cs typeface="Corbel"/>
              </a:rPr>
              <a:t>to </a:t>
            </a:r>
            <a:r>
              <a:rPr sz="1800" dirty="0">
                <a:solidFill>
                  <a:srgbClr val="404040"/>
                </a:solidFill>
                <a:latin typeface="Corbel"/>
                <a:cs typeface="Corbel"/>
              </a:rPr>
              <a:t>be  </a:t>
            </a:r>
            <a:r>
              <a:rPr sz="1800" spc="-5" dirty="0">
                <a:solidFill>
                  <a:srgbClr val="404040"/>
                </a:solidFill>
                <a:latin typeface="Corbel"/>
                <a:cs typeface="Corbel"/>
              </a:rPr>
              <a:t>obese </a:t>
            </a:r>
            <a:r>
              <a:rPr sz="1800" dirty="0">
                <a:solidFill>
                  <a:srgbClr val="404040"/>
                </a:solidFill>
                <a:latin typeface="Corbel"/>
                <a:cs typeface="Corbel"/>
              </a:rPr>
              <a:t>if you </a:t>
            </a:r>
            <a:r>
              <a:rPr sz="1800" spc="-5" dirty="0">
                <a:solidFill>
                  <a:srgbClr val="404040"/>
                </a:solidFill>
                <a:latin typeface="Corbel"/>
                <a:cs typeface="Corbel"/>
              </a:rPr>
              <a:t>have </a:t>
            </a:r>
            <a:r>
              <a:rPr sz="1800" dirty="0">
                <a:solidFill>
                  <a:srgbClr val="404040"/>
                </a:solidFill>
                <a:latin typeface="Corbel"/>
                <a:cs typeface="Corbel"/>
              </a:rPr>
              <a:t>a </a:t>
            </a:r>
            <a:r>
              <a:rPr sz="1800" spc="-40" dirty="0">
                <a:solidFill>
                  <a:srgbClr val="404040"/>
                </a:solidFill>
                <a:latin typeface="Corbel"/>
                <a:cs typeface="Corbel"/>
              </a:rPr>
              <a:t>t.v. </a:t>
            </a:r>
            <a:r>
              <a:rPr sz="1800" dirty="0">
                <a:solidFill>
                  <a:srgbClr val="404040"/>
                </a:solidFill>
                <a:latin typeface="Corbel"/>
                <a:cs typeface="Corbel"/>
              </a:rPr>
              <a:t>in your </a:t>
            </a:r>
            <a:r>
              <a:rPr sz="1800" spc="-5" dirty="0">
                <a:solidFill>
                  <a:srgbClr val="404040"/>
                </a:solidFill>
                <a:latin typeface="Corbel"/>
                <a:cs typeface="Corbel"/>
              </a:rPr>
              <a:t>room as </a:t>
            </a:r>
            <a:r>
              <a:rPr sz="1800" dirty="0">
                <a:solidFill>
                  <a:srgbClr val="404040"/>
                </a:solidFill>
                <a:latin typeface="Corbel"/>
                <a:cs typeface="Corbel"/>
              </a:rPr>
              <a:t>a</a:t>
            </a:r>
            <a:r>
              <a:rPr sz="1800" spc="10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orbel"/>
                <a:cs typeface="Corbel"/>
              </a:rPr>
              <a:t>child</a:t>
            </a:r>
            <a:endParaRPr sz="1800">
              <a:latin typeface="Corbel"/>
              <a:cs typeface="Corbel"/>
            </a:endParaRPr>
          </a:p>
          <a:p>
            <a:pPr marL="195580" marR="443865" indent="-182880">
              <a:lnSpc>
                <a:spcPct val="80100"/>
              </a:lnSpc>
              <a:spcBef>
                <a:spcPts val="1490"/>
              </a:spcBef>
              <a:buClr>
                <a:srgbClr val="0E6EC5"/>
              </a:buClr>
              <a:buFont typeface="Wingdings 2"/>
              <a:buChar char=""/>
              <a:tabLst>
                <a:tab pos="195580" algn="l"/>
              </a:tabLst>
            </a:pP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Fruit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and vegetable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consumption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and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heart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disease-RR= 0.88. 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Only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88% as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likely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to get heart disease if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eat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5 fruits and  vegetables per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day compared to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eating very</a:t>
            </a:r>
            <a:r>
              <a:rPr sz="2000" spc="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few</a:t>
            </a:r>
            <a:endParaRPr sz="2000">
              <a:latin typeface="Corbel"/>
              <a:cs typeface="Corbel"/>
            </a:endParaRPr>
          </a:p>
          <a:p>
            <a:pPr marL="195580" marR="5080" indent="-182880">
              <a:lnSpc>
                <a:spcPct val="80000"/>
              </a:lnSpc>
              <a:spcBef>
                <a:spcPts val="1200"/>
              </a:spcBef>
              <a:buClr>
                <a:srgbClr val="0E6EC5"/>
              </a:buClr>
              <a:buFont typeface="Wingdings 2"/>
              <a:buChar char=""/>
              <a:tabLst>
                <a:tab pos="195580" algn="l"/>
              </a:tabLst>
            </a:pP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Sugar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sweetened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beverages (SSB)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and diabetes-RR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of developing  </a:t>
            </a:r>
            <a:r>
              <a:rPr sz="2000" spc="-35" dirty="0">
                <a:solidFill>
                  <a:srgbClr val="404040"/>
                </a:solidFill>
                <a:latin typeface="Corbel"/>
                <a:cs typeface="Corbel"/>
              </a:rPr>
              <a:t>Type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2 diabetes is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1.26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for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those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who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consume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1-2 SSBs per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day  compared to those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who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consume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&lt; 1 SSB per month (26% greater  risk)</a:t>
            </a:r>
            <a:endParaRPr sz="2000">
              <a:latin typeface="Corbel"/>
              <a:cs typeface="Corbel"/>
            </a:endParaRPr>
          </a:p>
        </p:txBody>
      </p:sp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6315"/>
    </mc:Choice>
    <mc:Fallback>
      <p:transition spd="slow" advTm="1463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1724" y="2835021"/>
            <a:ext cx="2344420" cy="106807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 marR="5080">
              <a:lnSpc>
                <a:spcPts val="3890"/>
              </a:lnSpc>
              <a:spcBef>
                <a:spcPts val="585"/>
              </a:spcBef>
            </a:pPr>
            <a:r>
              <a:rPr sz="3600" spc="-55" dirty="0">
                <a:solidFill>
                  <a:srgbClr val="FFFFFF"/>
                </a:solidFill>
                <a:latin typeface="Corbel"/>
                <a:cs typeface="Corbel"/>
              </a:rPr>
              <a:t>Incidence</a:t>
            </a:r>
            <a:r>
              <a:rPr sz="3600" spc="-229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600" spc="-40" dirty="0">
                <a:solidFill>
                  <a:srgbClr val="FFFFFF"/>
                </a:solidFill>
                <a:latin typeface="Corbel"/>
                <a:cs typeface="Corbel"/>
              </a:rPr>
              <a:t>vs.  </a:t>
            </a:r>
            <a:r>
              <a:rPr sz="3600" spc="-60" dirty="0">
                <a:solidFill>
                  <a:srgbClr val="FFFFFF"/>
                </a:solidFill>
                <a:latin typeface="Corbel"/>
                <a:cs typeface="Corbel"/>
              </a:rPr>
              <a:t>Prevalence</a:t>
            </a:r>
            <a:endParaRPr sz="3600">
              <a:latin typeface="Corbel"/>
              <a:cs typeface="Corbe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948429" y="1689328"/>
            <a:ext cx="7153275" cy="2860675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060"/>
              </a:spcBef>
              <a:buClr>
                <a:srgbClr val="0E6EC5"/>
              </a:buClr>
              <a:buFont typeface="Wingdings 2"/>
              <a:buChar char=""/>
              <a:tabLst>
                <a:tab pos="195580" algn="l"/>
              </a:tabLst>
            </a:pPr>
            <a:r>
              <a:rPr sz="2000" b="1" dirty="0">
                <a:solidFill>
                  <a:srgbClr val="404040"/>
                </a:solidFill>
                <a:latin typeface="Corbel"/>
                <a:cs typeface="Corbel"/>
              </a:rPr>
              <a:t>Incidence: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number of new cases during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a given period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of</a:t>
            </a:r>
            <a:r>
              <a:rPr sz="2000" spc="-1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time</a:t>
            </a:r>
            <a:endParaRPr sz="2000">
              <a:latin typeface="Corbel"/>
              <a:cs typeface="Corbel"/>
            </a:endParaRPr>
          </a:p>
          <a:p>
            <a:pPr marL="195580" indent="-182880">
              <a:lnSpc>
                <a:spcPct val="100000"/>
              </a:lnSpc>
              <a:spcBef>
                <a:spcPts val="960"/>
              </a:spcBef>
              <a:buClr>
                <a:srgbClr val="0E6EC5"/>
              </a:buClr>
              <a:buFont typeface="Wingdings 2"/>
              <a:buChar char=""/>
              <a:tabLst>
                <a:tab pos="195580" algn="l"/>
              </a:tabLst>
            </a:pPr>
            <a:r>
              <a:rPr sz="2000" b="1" spc="-5" dirty="0">
                <a:solidFill>
                  <a:srgbClr val="404040"/>
                </a:solidFill>
                <a:latin typeface="Corbel"/>
                <a:cs typeface="Corbel"/>
              </a:rPr>
              <a:t>Prevalence: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number of existing cases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in a single</a:t>
            </a:r>
            <a:r>
              <a:rPr sz="2000" spc="-2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survey</a:t>
            </a:r>
            <a:endParaRPr sz="2000">
              <a:latin typeface="Corbel"/>
              <a:cs typeface="Corbel"/>
            </a:endParaRPr>
          </a:p>
          <a:p>
            <a:pPr marL="195580" indent="-182880">
              <a:lnSpc>
                <a:spcPct val="100000"/>
              </a:lnSpc>
              <a:spcBef>
                <a:spcPts val="960"/>
              </a:spcBef>
              <a:buClr>
                <a:srgbClr val="0E6EC5"/>
              </a:buClr>
              <a:buFont typeface="Wingdings 2"/>
              <a:buChar char=""/>
              <a:tabLst>
                <a:tab pos="195580" algn="l"/>
              </a:tabLst>
            </a:pP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In </a:t>
            </a:r>
            <a:r>
              <a:rPr sz="2000" spc="-10" dirty="0">
                <a:solidFill>
                  <a:srgbClr val="404040"/>
                </a:solidFill>
                <a:latin typeface="Corbel"/>
                <a:cs typeface="Corbel"/>
              </a:rPr>
              <a:t>2014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there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were </a:t>
            </a:r>
            <a:r>
              <a:rPr sz="2000" spc="-10" dirty="0">
                <a:solidFill>
                  <a:srgbClr val="404040"/>
                </a:solidFill>
                <a:latin typeface="Corbel"/>
                <a:cs typeface="Corbel"/>
              </a:rPr>
              <a:t>348,131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people who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have diabetes</a:t>
            </a:r>
            <a:r>
              <a:rPr sz="2000" spc="4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(prevalence)</a:t>
            </a:r>
            <a:endParaRPr sz="2000">
              <a:latin typeface="Corbel"/>
              <a:cs typeface="Corbel"/>
            </a:endParaRPr>
          </a:p>
          <a:p>
            <a:pPr marL="195580" indent="-182880">
              <a:lnSpc>
                <a:spcPct val="100000"/>
              </a:lnSpc>
              <a:spcBef>
                <a:spcPts val="960"/>
              </a:spcBef>
              <a:buClr>
                <a:srgbClr val="0E6EC5"/>
              </a:buClr>
              <a:buFont typeface="Wingdings 2"/>
              <a:buChar char=""/>
              <a:tabLst>
                <a:tab pos="195580" algn="l"/>
              </a:tabLst>
            </a:pP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In </a:t>
            </a:r>
            <a:r>
              <a:rPr sz="2000" spc="-10" dirty="0">
                <a:solidFill>
                  <a:srgbClr val="404040"/>
                </a:solidFill>
                <a:latin typeface="Corbel"/>
                <a:cs typeface="Corbel"/>
              </a:rPr>
              <a:t>2014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there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were 1,140,799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obese adults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in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Colorado</a:t>
            </a:r>
            <a:r>
              <a:rPr sz="2000" spc="-6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(prevalence)</a:t>
            </a:r>
            <a:endParaRPr sz="2000">
              <a:latin typeface="Corbel"/>
              <a:cs typeface="Corbel"/>
            </a:endParaRPr>
          </a:p>
          <a:p>
            <a:pPr marL="195580" marR="54610" indent="-182880">
              <a:lnSpc>
                <a:spcPts val="2160"/>
              </a:lnSpc>
              <a:spcBef>
                <a:spcPts val="1230"/>
              </a:spcBef>
              <a:buClr>
                <a:srgbClr val="0E6EC5"/>
              </a:buClr>
              <a:buFont typeface="Wingdings 2"/>
              <a:buChar char=""/>
              <a:tabLst>
                <a:tab pos="195580" algn="l"/>
              </a:tabLst>
            </a:pP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In </a:t>
            </a:r>
            <a:r>
              <a:rPr sz="2000" spc="-10" dirty="0">
                <a:solidFill>
                  <a:srgbClr val="404040"/>
                </a:solidFill>
                <a:latin typeface="Corbel"/>
                <a:cs typeface="Corbel"/>
              </a:rPr>
              <a:t>2011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there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were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1,383 births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in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Colorado to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women between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the 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ages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of </a:t>
            </a:r>
            <a:r>
              <a:rPr sz="2000" spc="-10" dirty="0">
                <a:solidFill>
                  <a:srgbClr val="404040"/>
                </a:solidFill>
                <a:latin typeface="Corbel"/>
                <a:cs typeface="Corbel"/>
              </a:rPr>
              <a:t>15-17</a:t>
            </a:r>
            <a:r>
              <a:rPr sz="2000" spc="-4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(incidence)</a:t>
            </a:r>
            <a:endParaRPr sz="2000">
              <a:latin typeface="Corbel"/>
              <a:cs typeface="Corbel"/>
            </a:endParaRPr>
          </a:p>
          <a:p>
            <a:pPr marL="195580" indent="-182880">
              <a:lnSpc>
                <a:spcPct val="100000"/>
              </a:lnSpc>
              <a:spcBef>
                <a:spcPts val="935"/>
              </a:spcBef>
              <a:buClr>
                <a:srgbClr val="0E6EC5"/>
              </a:buClr>
              <a:buFont typeface="Wingdings 2"/>
              <a:buChar char=""/>
              <a:tabLst>
                <a:tab pos="195580" algn="l"/>
              </a:tabLst>
            </a:pP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In </a:t>
            </a:r>
            <a:r>
              <a:rPr sz="2000" spc="-20" dirty="0">
                <a:solidFill>
                  <a:srgbClr val="404040"/>
                </a:solidFill>
                <a:latin typeface="Corbel"/>
                <a:cs typeface="Corbel"/>
              </a:rPr>
              <a:t>2013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there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were 841 LBW babies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born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in Denver</a:t>
            </a:r>
            <a:r>
              <a:rPr sz="2000" spc="-4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(incidence)</a:t>
            </a:r>
            <a:endParaRPr sz="2000">
              <a:latin typeface="Corbel"/>
              <a:cs typeface="Corbel"/>
            </a:endParaRP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1549"/>
    </mc:Choice>
    <mc:Fallback>
      <p:transition spd="slow" advTm="1215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1724" y="2835021"/>
            <a:ext cx="1551940" cy="106807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 marR="5080">
              <a:lnSpc>
                <a:spcPts val="3890"/>
              </a:lnSpc>
              <a:spcBef>
                <a:spcPts val="585"/>
              </a:spcBef>
            </a:pPr>
            <a:r>
              <a:rPr sz="3600" spc="-95" dirty="0">
                <a:solidFill>
                  <a:srgbClr val="FFFFFF"/>
                </a:solidFill>
                <a:latin typeface="Corbel"/>
                <a:cs typeface="Corbel"/>
              </a:rPr>
              <a:t>Types</a:t>
            </a:r>
            <a:r>
              <a:rPr sz="3600" spc="-2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600" spc="-30" dirty="0">
                <a:solidFill>
                  <a:srgbClr val="FFFFFF"/>
                </a:solidFill>
                <a:latin typeface="Corbel"/>
                <a:cs typeface="Corbel"/>
              </a:rPr>
              <a:t>of  </a:t>
            </a:r>
            <a:r>
              <a:rPr sz="3600" spc="-55" dirty="0">
                <a:solidFill>
                  <a:srgbClr val="FFFFFF"/>
                </a:solidFill>
                <a:latin typeface="Corbel"/>
                <a:cs typeface="Corbel"/>
              </a:rPr>
              <a:t>Studies</a:t>
            </a:r>
            <a:endParaRPr sz="3600">
              <a:latin typeface="Corbel"/>
              <a:cs typeface="Corbe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948429" y="2074621"/>
            <a:ext cx="6953884" cy="26409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05"/>
              </a:spcBef>
              <a:buClr>
                <a:srgbClr val="0E6EC5"/>
              </a:buClr>
              <a:buFont typeface="Wingdings 2"/>
              <a:buChar char=""/>
              <a:tabLst>
                <a:tab pos="195580" algn="l"/>
              </a:tabLst>
            </a:pP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Consider:</a:t>
            </a:r>
            <a:endParaRPr sz="2000">
              <a:latin typeface="Corbel"/>
              <a:cs typeface="Corbel"/>
            </a:endParaRPr>
          </a:p>
          <a:p>
            <a:pPr marL="698500" marR="5080" lvl="1" indent="-182880">
              <a:lnSpc>
                <a:spcPts val="1939"/>
              </a:lnSpc>
              <a:spcBef>
                <a:spcPts val="340"/>
              </a:spcBef>
              <a:buClr>
                <a:srgbClr val="0E6EC5"/>
              </a:buClr>
              <a:buFont typeface="Wingdings 2"/>
              <a:buChar char=""/>
              <a:tabLst>
                <a:tab pos="698500" algn="l"/>
              </a:tabLst>
            </a:pPr>
            <a:r>
              <a:rPr sz="1800" spc="-5" dirty="0">
                <a:solidFill>
                  <a:srgbClr val="404040"/>
                </a:solidFill>
                <a:latin typeface="Corbel"/>
                <a:cs typeface="Corbel"/>
              </a:rPr>
              <a:t>Advantage </a:t>
            </a:r>
            <a:r>
              <a:rPr sz="1800" dirty="0">
                <a:solidFill>
                  <a:srgbClr val="404040"/>
                </a:solidFill>
                <a:latin typeface="Corbel"/>
                <a:cs typeface="Corbel"/>
              </a:rPr>
              <a:t>&amp; </a:t>
            </a:r>
            <a:r>
              <a:rPr sz="1800" spc="-5" dirty="0">
                <a:solidFill>
                  <a:srgbClr val="404040"/>
                </a:solidFill>
                <a:latin typeface="Corbel"/>
                <a:cs typeface="Corbel"/>
              </a:rPr>
              <a:t>Disadvantage of </a:t>
            </a:r>
            <a:r>
              <a:rPr sz="1800" dirty="0">
                <a:solidFill>
                  <a:srgbClr val="404040"/>
                </a:solidFill>
                <a:latin typeface="Corbel"/>
                <a:cs typeface="Corbel"/>
              </a:rPr>
              <a:t>Using; </a:t>
            </a:r>
            <a:r>
              <a:rPr sz="1800" spc="-5" dirty="0">
                <a:solidFill>
                  <a:srgbClr val="404040"/>
                </a:solidFill>
                <a:latin typeface="Corbel"/>
                <a:cs typeface="Corbel"/>
              </a:rPr>
              <a:t>An example of how </a:t>
            </a:r>
            <a:r>
              <a:rPr sz="1800" dirty="0">
                <a:solidFill>
                  <a:srgbClr val="404040"/>
                </a:solidFill>
                <a:latin typeface="Corbel"/>
                <a:cs typeface="Corbel"/>
              </a:rPr>
              <a:t>we might  use in</a:t>
            </a:r>
            <a:r>
              <a:rPr sz="1800" spc="-2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orbel"/>
                <a:cs typeface="Corbel"/>
              </a:rPr>
              <a:t>nutrition</a:t>
            </a:r>
            <a:endParaRPr sz="1800">
              <a:latin typeface="Corbel"/>
              <a:cs typeface="Corbel"/>
            </a:endParaRPr>
          </a:p>
          <a:p>
            <a:pPr marL="1155700" lvl="2" indent="-182880">
              <a:lnSpc>
                <a:spcPct val="100000"/>
              </a:lnSpc>
              <a:spcBef>
                <a:spcPts val="405"/>
              </a:spcBef>
              <a:buClr>
                <a:srgbClr val="0E6EC5"/>
              </a:buClr>
              <a:buFont typeface="Wingdings 2"/>
              <a:buChar char=""/>
              <a:tabLst>
                <a:tab pos="1156335" algn="l"/>
              </a:tabLst>
            </a:pPr>
            <a:r>
              <a:rPr sz="1600" spc="-10" dirty="0">
                <a:solidFill>
                  <a:srgbClr val="404040"/>
                </a:solidFill>
                <a:latin typeface="Corbel"/>
                <a:cs typeface="Corbel"/>
              </a:rPr>
              <a:t>Case-Control</a:t>
            </a:r>
            <a:endParaRPr sz="1600">
              <a:latin typeface="Corbel"/>
              <a:cs typeface="Corbel"/>
            </a:endParaRPr>
          </a:p>
          <a:p>
            <a:pPr marL="1155700" lvl="2" indent="-182880">
              <a:lnSpc>
                <a:spcPct val="100000"/>
              </a:lnSpc>
              <a:spcBef>
                <a:spcPts val="409"/>
              </a:spcBef>
              <a:buClr>
                <a:srgbClr val="0E6EC5"/>
              </a:buClr>
              <a:buFont typeface="Wingdings 2"/>
              <a:buChar char=""/>
              <a:tabLst>
                <a:tab pos="1156335" algn="l"/>
              </a:tabLst>
            </a:pPr>
            <a:r>
              <a:rPr sz="1600" spc="-10" dirty="0">
                <a:solidFill>
                  <a:srgbClr val="404040"/>
                </a:solidFill>
                <a:latin typeface="Corbel"/>
                <a:cs typeface="Corbel"/>
              </a:rPr>
              <a:t>Cohort</a:t>
            </a:r>
            <a:endParaRPr sz="1600">
              <a:latin typeface="Corbel"/>
              <a:cs typeface="Corbel"/>
            </a:endParaRPr>
          </a:p>
          <a:p>
            <a:pPr marL="1155700" lvl="2" indent="-182880">
              <a:lnSpc>
                <a:spcPct val="100000"/>
              </a:lnSpc>
              <a:spcBef>
                <a:spcPts val="409"/>
              </a:spcBef>
              <a:buClr>
                <a:srgbClr val="0E6EC5"/>
              </a:buClr>
              <a:buFont typeface="Wingdings 2"/>
              <a:buChar char=""/>
              <a:tabLst>
                <a:tab pos="1156335" algn="l"/>
              </a:tabLst>
            </a:pPr>
            <a:r>
              <a:rPr sz="1600" spc="-10" dirty="0">
                <a:solidFill>
                  <a:srgbClr val="404040"/>
                </a:solidFill>
                <a:latin typeface="Corbel"/>
                <a:cs typeface="Corbel"/>
              </a:rPr>
              <a:t>Cross-Sectional</a:t>
            </a:r>
            <a:endParaRPr sz="1600">
              <a:latin typeface="Corbel"/>
              <a:cs typeface="Corbel"/>
            </a:endParaRPr>
          </a:p>
          <a:p>
            <a:pPr marL="1155700" lvl="2" indent="-182880">
              <a:lnSpc>
                <a:spcPct val="100000"/>
              </a:lnSpc>
              <a:spcBef>
                <a:spcPts val="405"/>
              </a:spcBef>
              <a:buClr>
                <a:srgbClr val="0E6EC5"/>
              </a:buClr>
              <a:buFont typeface="Wingdings 2"/>
              <a:buChar char=""/>
              <a:tabLst>
                <a:tab pos="1156335" algn="l"/>
              </a:tabLst>
            </a:pPr>
            <a:r>
              <a:rPr sz="1600" spc="-5" dirty="0">
                <a:solidFill>
                  <a:srgbClr val="404040"/>
                </a:solidFill>
                <a:latin typeface="Corbel"/>
                <a:cs typeface="Corbel"/>
              </a:rPr>
              <a:t>Ecological</a:t>
            </a:r>
            <a:endParaRPr sz="1600">
              <a:latin typeface="Corbel"/>
              <a:cs typeface="Corbel"/>
            </a:endParaRPr>
          </a:p>
          <a:p>
            <a:pPr marL="1155700" lvl="2" indent="-182880">
              <a:lnSpc>
                <a:spcPct val="100000"/>
              </a:lnSpc>
              <a:spcBef>
                <a:spcPts val="409"/>
              </a:spcBef>
              <a:buClr>
                <a:srgbClr val="0E6EC5"/>
              </a:buClr>
              <a:buFont typeface="Wingdings 2"/>
              <a:buChar char=""/>
              <a:tabLst>
                <a:tab pos="1156335" algn="l"/>
              </a:tabLst>
            </a:pPr>
            <a:r>
              <a:rPr sz="1600" spc="-5" dirty="0">
                <a:solidFill>
                  <a:srgbClr val="404040"/>
                </a:solidFill>
                <a:latin typeface="Corbel"/>
                <a:cs typeface="Corbel"/>
              </a:rPr>
              <a:t>Randomized-Controlled</a:t>
            </a:r>
            <a:r>
              <a:rPr sz="1600" spc="-5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1600" spc="-25" dirty="0">
                <a:solidFill>
                  <a:srgbClr val="404040"/>
                </a:solidFill>
                <a:latin typeface="Corbel"/>
                <a:cs typeface="Corbel"/>
              </a:rPr>
              <a:t>Trial</a:t>
            </a:r>
            <a:endParaRPr sz="1600">
              <a:latin typeface="Corbel"/>
              <a:cs typeface="Corbel"/>
            </a:endParaRPr>
          </a:p>
          <a:p>
            <a:pPr marL="1155700" lvl="2" indent="-182880">
              <a:lnSpc>
                <a:spcPct val="100000"/>
              </a:lnSpc>
              <a:spcBef>
                <a:spcPts val="409"/>
              </a:spcBef>
              <a:buClr>
                <a:srgbClr val="0E6EC5"/>
              </a:buClr>
              <a:buFont typeface="Wingdings 2"/>
              <a:buChar char=""/>
              <a:tabLst>
                <a:tab pos="1156335" algn="l"/>
              </a:tabLst>
            </a:pPr>
            <a:r>
              <a:rPr sz="1600" spc="-10" dirty="0">
                <a:solidFill>
                  <a:srgbClr val="404040"/>
                </a:solidFill>
                <a:latin typeface="Corbel"/>
                <a:cs typeface="Corbel"/>
              </a:rPr>
              <a:t>Nonrandomized Controlled</a:t>
            </a:r>
            <a:r>
              <a:rPr sz="1600" spc="-8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1600" spc="-25" dirty="0">
                <a:solidFill>
                  <a:srgbClr val="404040"/>
                </a:solidFill>
                <a:latin typeface="Corbel"/>
                <a:cs typeface="Corbel"/>
              </a:rPr>
              <a:t>Trial</a:t>
            </a:r>
            <a:endParaRPr sz="1600">
              <a:latin typeface="Corbel"/>
              <a:cs typeface="Corbel"/>
            </a:endParaRP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7956"/>
    </mc:Choice>
    <mc:Fallback>
      <p:transition spd="slow" advTm="779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1724" y="2835021"/>
            <a:ext cx="2557145" cy="106807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 marR="5080">
              <a:lnSpc>
                <a:spcPts val="3890"/>
              </a:lnSpc>
              <a:spcBef>
                <a:spcPts val="585"/>
              </a:spcBef>
            </a:pPr>
            <a:r>
              <a:rPr sz="3600" b="0" spc="-60" dirty="0">
                <a:solidFill>
                  <a:srgbClr val="FFFFFF"/>
                </a:solidFill>
                <a:latin typeface="Corbel"/>
                <a:cs typeface="Corbel"/>
              </a:rPr>
              <a:t>Nutritional  </a:t>
            </a:r>
            <a:r>
              <a:rPr sz="3600" b="0" spc="-70" dirty="0">
                <a:solidFill>
                  <a:srgbClr val="FFFFFF"/>
                </a:solidFill>
                <a:latin typeface="Corbel"/>
                <a:cs typeface="Corbel"/>
              </a:rPr>
              <a:t>E</a:t>
            </a:r>
            <a:r>
              <a:rPr sz="3600" b="0" spc="-65" dirty="0">
                <a:solidFill>
                  <a:srgbClr val="FFFFFF"/>
                </a:solidFill>
                <a:latin typeface="Corbel"/>
                <a:cs typeface="Corbel"/>
              </a:rPr>
              <a:t>p</a:t>
            </a:r>
            <a:r>
              <a:rPr sz="3600" b="0" spc="-55" dirty="0">
                <a:solidFill>
                  <a:srgbClr val="FFFFFF"/>
                </a:solidFill>
                <a:latin typeface="Corbel"/>
                <a:cs typeface="Corbel"/>
              </a:rPr>
              <a:t>i</a:t>
            </a:r>
            <a:r>
              <a:rPr sz="3600" b="0" spc="-60" dirty="0">
                <a:solidFill>
                  <a:srgbClr val="FFFFFF"/>
                </a:solidFill>
                <a:latin typeface="Corbel"/>
                <a:cs typeface="Corbel"/>
              </a:rPr>
              <a:t>d</a:t>
            </a:r>
            <a:r>
              <a:rPr sz="3600" b="0" spc="-65" dirty="0">
                <a:solidFill>
                  <a:srgbClr val="FFFFFF"/>
                </a:solidFill>
                <a:latin typeface="Corbel"/>
                <a:cs typeface="Corbel"/>
              </a:rPr>
              <a:t>e</a:t>
            </a:r>
            <a:r>
              <a:rPr sz="3600" b="0" spc="-60" dirty="0">
                <a:solidFill>
                  <a:srgbClr val="FFFFFF"/>
                </a:solidFill>
                <a:latin typeface="Corbel"/>
                <a:cs typeface="Corbel"/>
              </a:rPr>
              <a:t>m</a:t>
            </a:r>
            <a:r>
              <a:rPr sz="3600" b="0" spc="-55" dirty="0">
                <a:solidFill>
                  <a:srgbClr val="FFFFFF"/>
                </a:solidFill>
                <a:latin typeface="Corbel"/>
                <a:cs typeface="Corbel"/>
              </a:rPr>
              <a:t>i</a:t>
            </a:r>
            <a:r>
              <a:rPr sz="3600" b="0" spc="-60" dirty="0">
                <a:solidFill>
                  <a:srgbClr val="FFFFFF"/>
                </a:solidFill>
                <a:latin typeface="Corbel"/>
                <a:cs typeface="Corbel"/>
              </a:rPr>
              <a:t>o</a:t>
            </a:r>
            <a:r>
              <a:rPr sz="3600" b="0" spc="-55" dirty="0">
                <a:solidFill>
                  <a:srgbClr val="FFFFFF"/>
                </a:solidFill>
                <a:latin typeface="Corbel"/>
                <a:cs typeface="Corbel"/>
              </a:rPr>
              <a:t>l</a:t>
            </a:r>
            <a:r>
              <a:rPr sz="3600" b="0" spc="-60" dirty="0">
                <a:solidFill>
                  <a:srgbClr val="FFFFFF"/>
                </a:solidFill>
                <a:latin typeface="Corbel"/>
                <a:cs typeface="Corbel"/>
              </a:rPr>
              <a:t>o</a:t>
            </a:r>
            <a:r>
              <a:rPr sz="3600" b="0" spc="-65" dirty="0">
                <a:solidFill>
                  <a:srgbClr val="FFFFFF"/>
                </a:solidFill>
                <a:latin typeface="Corbel"/>
                <a:cs typeface="Corbel"/>
              </a:rPr>
              <a:t>g</a:t>
            </a:r>
            <a:r>
              <a:rPr sz="3600" b="0" dirty="0">
                <a:solidFill>
                  <a:srgbClr val="FFFFFF"/>
                </a:solidFill>
                <a:latin typeface="Corbel"/>
                <a:cs typeface="Corbel"/>
              </a:rPr>
              <a:t>y</a:t>
            </a:r>
            <a:endParaRPr sz="3600">
              <a:latin typeface="Corbel"/>
              <a:cs typeface="Corbe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2909570" marR="67945" indent="-182880">
              <a:lnSpc>
                <a:spcPts val="2160"/>
              </a:lnSpc>
              <a:spcBef>
                <a:spcPts val="375"/>
              </a:spcBef>
              <a:buClr>
                <a:srgbClr val="0E6EC5"/>
              </a:buClr>
              <a:buFont typeface="Wingdings 2"/>
              <a:buChar char=""/>
              <a:tabLst>
                <a:tab pos="2909570" algn="l"/>
              </a:tabLst>
            </a:pPr>
            <a:r>
              <a:rPr dirty="0"/>
              <a:t>Involves monitoring </a:t>
            </a:r>
            <a:r>
              <a:rPr spc="-5" dirty="0"/>
              <a:t>the nutrition </a:t>
            </a:r>
            <a:r>
              <a:rPr dirty="0"/>
              <a:t>and </a:t>
            </a:r>
            <a:r>
              <a:rPr spc="-5" dirty="0"/>
              <a:t>health status of </a:t>
            </a:r>
            <a:r>
              <a:rPr dirty="0"/>
              <a:t>individuals  for </a:t>
            </a:r>
            <a:r>
              <a:rPr spc="-5" dirty="0"/>
              <a:t>many months to </a:t>
            </a:r>
            <a:r>
              <a:rPr dirty="0"/>
              <a:t>years</a:t>
            </a:r>
          </a:p>
          <a:p>
            <a:pPr marL="2909570" indent="-182880">
              <a:lnSpc>
                <a:spcPct val="100000"/>
              </a:lnSpc>
              <a:spcBef>
                <a:spcPts val="930"/>
              </a:spcBef>
              <a:buClr>
                <a:srgbClr val="0E6EC5"/>
              </a:buClr>
              <a:buFont typeface="Wingdings 2"/>
              <a:buChar char=""/>
              <a:tabLst>
                <a:tab pos="2909570" algn="l"/>
              </a:tabLst>
            </a:pPr>
            <a:r>
              <a:rPr spc="-5" dirty="0"/>
              <a:t>Primarily </a:t>
            </a:r>
            <a:r>
              <a:rPr dirty="0"/>
              <a:t>focused </a:t>
            </a:r>
            <a:r>
              <a:rPr spc="-5" dirty="0"/>
              <a:t>on chronic</a:t>
            </a:r>
            <a:r>
              <a:rPr spc="-50" dirty="0"/>
              <a:t> </a:t>
            </a:r>
            <a:r>
              <a:rPr dirty="0"/>
              <a:t>diseases</a:t>
            </a:r>
          </a:p>
          <a:p>
            <a:pPr marL="2909570" indent="-182880">
              <a:lnSpc>
                <a:spcPts val="2280"/>
              </a:lnSpc>
              <a:spcBef>
                <a:spcPts val="960"/>
              </a:spcBef>
              <a:buClr>
                <a:srgbClr val="0E6EC5"/>
              </a:buClr>
              <a:buFont typeface="Wingdings 2"/>
              <a:buChar char=""/>
              <a:tabLst>
                <a:tab pos="2909570" algn="l"/>
              </a:tabLst>
            </a:pPr>
            <a:r>
              <a:rPr dirty="0"/>
              <a:t>What </a:t>
            </a:r>
            <a:r>
              <a:rPr spc="-5" dirty="0"/>
              <a:t>challenges </a:t>
            </a:r>
            <a:r>
              <a:rPr dirty="0"/>
              <a:t>exist in examining </a:t>
            </a:r>
            <a:r>
              <a:rPr spc="-5" dirty="0"/>
              <a:t>the </a:t>
            </a:r>
            <a:r>
              <a:rPr dirty="0"/>
              <a:t>relationship between</a:t>
            </a:r>
            <a:r>
              <a:rPr spc="-65" dirty="0"/>
              <a:t> </a:t>
            </a:r>
            <a:r>
              <a:rPr spc="-5" dirty="0"/>
              <a:t>diet</a:t>
            </a:r>
          </a:p>
          <a:p>
            <a:pPr marL="2909570">
              <a:lnSpc>
                <a:spcPts val="2280"/>
              </a:lnSpc>
            </a:pPr>
            <a:r>
              <a:rPr dirty="0"/>
              <a:t>and</a:t>
            </a:r>
            <a:r>
              <a:rPr spc="-15" dirty="0"/>
              <a:t> </a:t>
            </a:r>
            <a:r>
              <a:rPr dirty="0"/>
              <a:t>disease?</a:t>
            </a: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9507"/>
    </mc:Choice>
    <mc:Fallback>
      <p:transition spd="slow" advTm="1295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1724" y="2679573"/>
            <a:ext cx="2613660" cy="1391920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 marR="5080">
              <a:lnSpc>
                <a:spcPts val="3460"/>
              </a:lnSpc>
              <a:spcBef>
                <a:spcPts val="535"/>
              </a:spcBef>
            </a:pPr>
            <a:r>
              <a:rPr sz="3200" spc="-55" dirty="0">
                <a:solidFill>
                  <a:srgbClr val="FFFFFF"/>
                </a:solidFill>
                <a:latin typeface="Corbel"/>
                <a:cs typeface="Corbel"/>
              </a:rPr>
              <a:t>Assessing  </a:t>
            </a:r>
            <a:r>
              <a:rPr sz="3200" spc="-65" dirty="0">
                <a:solidFill>
                  <a:srgbClr val="FFFFFF"/>
                </a:solidFill>
                <a:latin typeface="Corbel"/>
                <a:cs typeface="Corbel"/>
              </a:rPr>
              <a:t>E</a:t>
            </a:r>
            <a:r>
              <a:rPr sz="3200" spc="-60" dirty="0">
                <a:solidFill>
                  <a:srgbClr val="FFFFFF"/>
                </a:solidFill>
                <a:latin typeface="Corbel"/>
                <a:cs typeface="Corbel"/>
              </a:rPr>
              <a:t>p</a:t>
            </a:r>
            <a:r>
              <a:rPr sz="3200" spc="-65" dirty="0">
                <a:solidFill>
                  <a:srgbClr val="FFFFFF"/>
                </a:solidFill>
                <a:latin typeface="Corbel"/>
                <a:cs typeface="Corbel"/>
              </a:rPr>
              <a:t>i</a:t>
            </a:r>
            <a:r>
              <a:rPr sz="3200" spc="-60" dirty="0">
                <a:solidFill>
                  <a:srgbClr val="FFFFFF"/>
                </a:solidFill>
                <a:latin typeface="Corbel"/>
                <a:cs typeface="Corbel"/>
              </a:rPr>
              <a:t>de</a:t>
            </a:r>
            <a:r>
              <a:rPr sz="3200" spc="-65" dirty="0">
                <a:solidFill>
                  <a:srgbClr val="FFFFFF"/>
                </a:solidFill>
                <a:latin typeface="Corbel"/>
                <a:cs typeface="Corbel"/>
              </a:rPr>
              <a:t>miolo</a:t>
            </a:r>
            <a:r>
              <a:rPr sz="3200" spc="-60" dirty="0">
                <a:solidFill>
                  <a:srgbClr val="FFFFFF"/>
                </a:solidFill>
                <a:latin typeface="Corbel"/>
                <a:cs typeface="Corbel"/>
              </a:rPr>
              <a:t>g</a:t>
            </a:r>
            <a:r>
              <a:rPr sz="3200" spc="-65" dirty="0">
                <a:solidFill>
                  <a:srgbClr val="FFFFFF"/>
                </a:solidFill>
                <a:latin typeface="Corbel"/>
                <a:cs typeface="Corbel"/>
              </a:rPr>
              <a:t>ic</a:t>
            </a:r>
            <a:r>
              <a:rPr sz="3200" spc="-70" dirty="0">
                <a:solidFill>
                  <a:srgbClr val="FFFFFF"/>
                </a:solidFill>
                <a:latin typeface="Corbel"/>
                <a:cs typeface="Corbel"/>
              </a:rPr>
              <a:t>a</a:t>
            </a:r>
            <a:r>
              <a:rPr sz="3200" dirty="0">
                <a:solidFill>
                  <a:srgbClr val="FFFFFF"/>
                </a:solidFill>
                <a:latin typeface="Corbel"/>
                <a:cs typeface="Corbel"/>
              </a:rPr>
              <a:t>l  </a:t>
            </a:r>
            <a:r>
              <a:rPr sz="3200" spc="-60" dirty="0">
                <a:solidFill>
                  <a:srgbClr val="FFFFFF"/>
                </a:solidFill>
                <a:latin typeface="Corbel"/>
                <a:cs typeface="Corbel"/>
              </a:rPr>
              <a:t>Associations</a:t>
            </a:r>
            <a:endParaRPr sz="3200">
              <a:latin typeface="Corbel"/>
              <a:cs typeface="Corbe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948429" y="1474673"/>
            <a:ext cx="6988809" cy="38379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5580" indent="-182880">
              <a:lnSpc>
                <a:spcPts val="2280"/>
              </a:lnSpc>
              <a:spcBef>
                <a:spcPts val="105"/>
              </a:spcBef>
              <a:buClr>
                <a:srgbClr val="0E6EC5"/>
              </a:buClr>
              <a:buFont typeface="Wingdings 2"/>
              <a:buChar char=""/>
              <a:tabLst>
                <a:tab pos="195580" algn="l"/>
              </a:tabLst>
            </a:pPr>
            <a:r>
              <a:rPr sz="2000" b="1" spc="-5" dirty="0">
                <a:solidFill>
                  <a:srgbClr val="404040"/>
                </a:solidFill>
                <a:latin typeface="Corbel"/>
                <a:cs typeface="Corbel"/>
              </a:rPr>
              <a:t>Chronological Association: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Was exposure to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the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factor</a:t>
            </a:r>
            <a:r>
              <a:rPr sz="2000" spc="-4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BEFORE</a:t>
            </a:r>
            <a:endParaRPr sz="2000">
              <a:latin typeface="Corbel"/>
              <a:cs typeface="Corbel"/>
            </a:endParaRPr>
          </a:p>
          <a:p>
            <a:pPr marL="195580">
              <a:lnSpc>
                <a:spcPts val="2280"/>
              </a:lnSpc>
            </a:pP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the onset of the</a:t>
            </a:r>
            <a:r>
              <a:rPr sz="2000" spc="-1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disease?</a:t>
            </a:r>
            <a:endParaRPr sz="2000">
              <a:latin typeface="Corbel"/>
              <a:cs typeface="Corbel"/>
            </a:endParaRPr>
          </a:p>
          <a:p>
            <a:pPr marL="195580" marR="339725" indent="-182880">
              <a:lnSpc>
                <a:spcPts val="2160"/>
              </a:lnSpc>
              <a:spcBef>
                <a:spcPts val="1230"/>
              </a:spcBef>
              <a:buClr>
                <a:srgbClr val="0E6EC5"/>
              </a:buClr>
              <a:buFont typeface="Wingdings 2"/>
              <a:buChar char=""/>
              <a:tabLst>
                <a:tab pos="195580" algn="l"/>
              </a:tabLst>
            </a:pPr>
            <a:r>
              <a:rPr sz="2000" b="1" dirty="0">
                <a:solidFill>
                  <a:srgbClr val="404040"/>
                </a:solidFill>
                <a:latin typeface="Corbel"/>
                <a:cs typeface="Corbel"/>
              </a:rPr>
              <a:t>Strength of Association: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Strong if all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of those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with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the</a:t>
            </a:r>
            <a:r>
              <a:rPr sz="2000" spc="-14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health 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problem were exposed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to the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risk</a:t>
            </a:r>
            <a:r>
              <a:rPr sz="2000" spc="-2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factor</a:t>
            </a:r>
            <a:endParaRPr sz="2000">
              <a:latin typeface="Corbel"/>
              <a:cs typeface="Corbel"/>
            </a:endParaRPr>
          </a:p>
          <a:p>
            <a:pPr marL="195580" marR="323850" indent="-182880">
              <a:lnSpc>
                <a:spcPts val="2160"/>
              </a:lnSpc>
              <a:spcBef>
                <a:spcPts val="1205"/>
              </a:spcBef>
              <a:buClr>
                <a:srgbClr val="0E6EC5"/>
              </a:buClr>
              <a:buFont typeface="Wingdings 2"/>
              <a:buChar char=""/>
              <a:tabLst>
                <a:tab pos="195580" algn="l"/>
              </a:tabLst>
            </a:pPr>
            <a:r>
              <a:rPr sz="2000" b="1" dirty="0">
                <a:solidFill>
                  <a:srgbClr val="404040"/>
                </a:solidFill>
                <a:latin typeface="Corbel"/>
                <a:cs typeface="Corbel"/>
              </a:rPr>
              <a:t>Intensity </a:t>
            </a:r>
            <a:r>
              <a:rPr sz="2000" b="1" spc="-5" dirty="0">
                <a:solidFill>
                  <a:srgbClr val="404040"/>
                </a:solidFill>
                <a:latin typeface="Corbel"/>
                <a:cs typeface="Corbel"/>
              </a:rPr>
              <a:t>or </a:t>
            </a:r>
            <a:r>
              <a:rPr sz="2000" b="1" dirty="0">
                <a:solidFill>
                  <a:srgbClr val="404040"/>
                </a:solidFill>
                <a:latin typeface="Corbel"/>
                <a:cs typeface="Corbel"/>
              </a:rPr>
              <a:t>Duration </a:t>
            </a:r>
            <a:r>
              <a:rPr sz="2000" b="1" spc="-5" dirty="0">
                <a:solidFill>
                  <a:srgbClr val="404040"/>
                </a:solidFill>
                <a:latin typeface="Corbel"/>
                <a:cs typeface="Corbel"/>
              </a:rPr>
              <a:t>of </a:t>
            </a:r>
            <a:r>
              <a:rPr sz="2000" b="1" dirty="0">
                <a:solidFill>
                  <a:srgbClr val="404040"/>
                </a:solidFill>
                <a:latin typeface="Corbel"/>
                <a:cs typeface="Corbel"/>
              </a:rPr>
              <a:t>Exposure: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Do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those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with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the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longest  exposure have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the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greatest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severity of</a:t>
            </a:r>
            <a:r>
              <a:rPr sz="2000" spc="-1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illness?</a:t>
            </a:r>
            <a:endParaRPr sz="2000">
              <a:latin typeface="Corbel"/>
              <a:cs typeface="Corbel"/>
            </a:endParaRPr>
          </a:p>
          <a:p>
            <a:pPr marL="195580" indent="-182880">
              <a:lnSpc>
                <a:spcPts val="2280"/>
              </a:lnSpc>
              <a:spcBef>
                <a:spcPts val="925"/>
              </a:spcBef>
              <a:buClr>
                <a:srgbClr val="0E6EC5"/>
              </a:buClr>
              <a:buFont typeface="Wingdings 2"/>
              <a:buChar char=""/>
              <a:tabLst>
                <a:tab pos="195580" algn="l"/>
              </a:tabLst>
            </a:pPr>
            <a:r>
              <a:rPr sz="2000" b="1" spc="-5" dirty="0">
                <a:solidFill>
                  <a:srgbClr val="404040"/>
                </a:solidFill>
                <a:latin typeface="Corbel"/>
                <a:cs typeface="Corbel"/>
              </a:rPr>
              <a:t>Specificity of </a:t>
            </a:r>
            <a:r>
              <a:rPr sz="2000" b="1" dirty="0">
                <a:solidFill>
                  <a:srgbClr val="404040"/>
                </a:solidFill>
                <a:latin typeface="Corbel"/>
                <a:cs typeface="Corbel"/>
              </a:rPr>
              <a:t>Association: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If we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remove the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risk factor is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there</a:t>
            </a:r>
            <a:r>
              <a:rPr sz="2000" spc="-8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a</a:t>
            </a:r>
            <a:endParaRPr sz="2000">
              <a:latin typeface="Corbel"/>
              <a:cs typeface="Corbel"/>
            </a:endParaRPr>
          </a:p>
          <a:p>
            <a:pPr marL="195580">
              <a:lnSpc>
                <a:spcPts val="2280"/>
              </a:lnSpc>
            </a:pP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reduction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in</a:t>
            </a:r>
            <a:r>
              <a:rPr sz="2000" spc="-65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risk?</a:t>
            </a:r>
            <a:endParaRPr sz="2000">
              <a:latin typeface="Corbel"/>
              <a:cs typeface="Corbel"/>
            </a:endParaRPr>
          </a:p>
          <a:p>
            <a:pPr marL="195580" marR="5080" indent="-182880">
              <a:lnSpc>
                <a:spcPts val="2160"/>
              </a:lnSpc>
              <a:spcBef>
                <a:spcPts val="1235"/>
              </a:spcBef>
              <a:buClr>
                <a:srgbClr val="0E6EC5"/>
              </a:buClr>
              <a:buFont typeface="Wingdings 2"/>
              <a:buChar char=""/>
              <a:tabLst>
                <a:tab pos="195580" algn="l"/>
              </a:tabLst>
            </a:pPr>
            <a:r>
              <a:rPr sz="2000" b="1" dirty="0">
                <a:solidFill>
                  <a:srgbClr val="404040"/>
                </a:solidFill>
                <a:latin typeface="Corbel"/>
                <a:cs typeface="Corbel"/>
              </a:rPr>
              <a:t>Consistency </a:t>
            </a:r>
            <a:r>
              <a:rPr sz="2000" b="1" spc="-5" dirty="0">
                <a:solidFill>
                  <a:srgbClr val="404040"/>
                </a:solidFill>
                <a:latin typeface="Corbel"/>
                <a:cs typeface="Corbel"/>
              </a:rPr>
              <a:t>of </a:t>
            </a:r>
            <a:r>
              <a:rPr sz="2000" b="1" dirty="0">
                <a:solidFill>
                  <a:srgbClr val="404040"/>
                </a:solidFill>
                <a:latin typeface="Corbel"/>
                <a:cs typeface="Corbel"/>
              </a:rPr>
              <a:t>Findings: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Has this association been confirmed by  other</a:t>
            </a:r>
            <a:r>
              <a:rPr sz="2000" spc="-1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studies?</a:t>
            </a:r>
            <a:endParaRPr sz="2000">
              <a:latin typeface="Corbel"/>
              <a:cs typeface="Corbel"/>
            </a:endParaRPr>
          </a:p>
          <a:p>
            <a:pPr marL="195580" indent="-182880">
              <a:lnSpc>
                <a:spcPct val="100000"/>
              </a:lnSpc>
              <a:spcBef>
                <a:spcPts val="930"/>
              </a:spcBef>
              <a:buClr>
                <a:srgbClr val="0E6EC5"/>
              </a:buClr>
              <a:buFont typeface="Wingdings 2"/>
              <a:buChar char=""/>
              <a:tabLst>
                <a:tab pos="195580" algn="l"/>
              </a:tabLst>
            </a:pPr>
            <a:r>
              <a:rPr sz="2000" b="1" dirty="0">
                <a:solidFill>
                  <a:srgbClr val="404040"/>
                </a:solidFill>
                <a:latin typeface="Corbel"/>
                <a:cs typeface="Corbel"/>
              </a:rPr>
              <a:t>Plausibility: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Do </a:t>
            </a:r>
            <a:r>
              <a:rPr sz="2000" spc="-5" dirty="0">
                <a:solidFill>
                  <a:srgbClr val="404040"/>
                </a:solidFill>
                <a:latin typeface="Corbel"/>
                <a:cs typeface="Corbel"/>
              </a:rPr>
              <a:t>the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findings </a:t>
            </a:r>
            <a:r>
              <a:rPr sz="2000" spc="-10" dirty="0">
                <a:solidFill>
                  <a:srgbClr val="404040"/>
                </a:solidFill>
                <a:latin typeface="Corbel"/>
                <a:cs typeface="Corbel"/>
              </a:rPr>
              <a:t>make</a:t>
            </a:r>
            <a:r>
              <a:rPr sz="2000" spc="-70" dirty="0">
                <a:solidFill>
                  <a:srgbClr val="404040"/>
                </a:solidFill>
                <a:latin typeface="Corbel"/>
                <a:cs typeface="Corbel"/>
              </a:rPr>
              <a:t> </a:t>
            </a:r>
            <a:r>
              <a:rPr sz="2000" dirty="0">
                <a:solidFill>
                  <a:srgbClr val="404040"/>
                </a:solidFill>
                <a:latin typeface="Corbel"/>
                <a:cs typeface="Corbel"/>
              </a:rPr>
              <a:t>sense?</a:t>
            </a:r>
            <a:endParaRPr sz="2000">
              <a:latin typeface="Corbel"/>
              <a:cs typeface="Corbel"/>
            </a:endParaRP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7129"/>
    </mc:Choice>
    <mc:Fallback>
      <p:transition spd="slow" advTm="1471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</TotalTime>
  <Words>731</Words>
  <Application>Microsoft Office PowerPoint</Application>
  <PresentationFormat>Widescreen</PresentationFormat>
  <Paragraphs>79</Paragraphs>
  <Slides>12</Slides>
  <Notes>0</Notes>
  <HiddenSlides>0</HiddenSlides>
  <MMClips>12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Calibri</vt:lpstr>
      <vt:lpstr>Corbel</vt:lpstr>
      <vt:lpstr>Times New Roman</vt:lpstr>
      <vt:lpstr>Wingdings 2</vt:lpstr>
      <vt:lpstr>Office Theme</vt:lpstr>
      <vt:lpstr>NUT 4210 Community Nutrition</vt:lpstr>
      <vt:lpstr>PowerPoint Presentation</vt:lpstr>
      <vt:lpstr>How is  Epidemiological  Data Used?</vt:lpstr>
      <vt:lpstr>PowerPoint Presentation</vt:lpstr>
      <vt:lpstr>PowerPoint Presentation</vt:lpstr>
      <vt:lpstr>PowerPoint Presentation</vt:lpstr>
      <vt:lpstr>PowerPoint Presentation</vt:lpstr>
      <vt:lpstr>increases risk.</vt:lpstr>
      <vt:lpstr>PowerPoint Presentation</vt:lpstr>
      <vt:lpstr>PowerPoint Presentation</vt:lpstr>
      <vt:lpstr>Nutritional  Epidemiology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NUT 4210 Community Nutrition Rachel Sinley, PhD MPH RD</dc:title>
  <dc:creator>Rachel Sinley</dc:creator>
  <cp:lastModifiedBy>Sinley, Rachel</cp:lastModifiedBy>
  <cp:revision>2</cp:revision>
  <dcterms:created xsi:type="dcterms:W3CDTF">2019-08-07T16:12:06Z</dcterms:created>
  <dcterms:modified xsi:type="dcterms:W3CDTF">2019-08-12T20:27:36Z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2017-08-11T00:00:00Z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2019-08-07T00:00:00Z</vt:filetime>
  </property>
</Properties>
</file>